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3.xml" ContentType="application/vnd.openxmlformats-officedocument.drawingml.chartshapes+xml"/>
  <Override PartName="/ppt/drawings/drawing2.xml" ContentType="application/vnd.openxmlformats-officedocument.drawingml.chartshapes+xml"/>
  <Override PartName="/ppt/drawings/drawing1.xml" ContentType="application/vnd.openxmlformats-officedocument.drawingml.chartshapes+xml"/>
  <Override PartName="/ppt/slideLayouts/slideLayout15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charts/style8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hart10.xml" ContentType="application/vnd.openxmlformats-officedocument.drawingml.chart+xml"/>
  <Override PartName="/ppt/ink/ink3.xml" ContentType="application/inkml+xml"/>
  <Override PartName="/ppt/charts/colors9.xml" ContentType="application/vnd.ms-office.chartcolorstyle+xml"/>
  <Override PartName="/ppt/charts/style9.xml" ContentType="application/vnd.ms-office.chartstyle+xml"/>
  <Override PartName="/ppt/charts/chart9.xml" ContentType="application/vnd.openxmlformats-officedocument.drawingml.chart+xml"/>
  <Override PartName="/ppt/ink/ink2.xml" ContentType="application/inkml+xml"/>
  <Override PartName="/ppt/charts/colors8.xml" ContentType="application/vnd.ms-office.chartcolorstyle+xml"/>
  <Override PartName="/ppt/charts/chart8.xml" ContentType="application/vnd.openxmlformats-officedocument.drawingml.chart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colors6.xml" ContentType="application/vnd.ms-office.chartcolorstyle+xml"/>
  <Override PartName="/ppt/charts/style6.xml" ContentType="application/vnd.ms-office.chartstyle+xml"/>
  <Override PartName="/ppt/charts/chart6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ink/ink1.xml" ContentType="application/inkml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</p:sldMasterIdLst>
  <p:notesMasterIdLst>
    <p:notesMasterId r:id="rId38"/>
  </p:notesMasterIdLst>
  <p:sldIdLst>
    <p:sldId id="291" r:id="rId2"/>
    <p:sldId id="257" r:id="rId3"/>
    <p:sldId id="313" r:id="rId4"/>
    <p:sldId id="258" r:id="rId5"/>
    <p:sldId id="259" r:id="rId6"/>
    <p:sldId id="263" r:id="rId7"/>
    <p:sldId id="264" r:id="rId8"/>
    <p:sldId id="265" r:id="rId9"/>
    <p:sldId id="316" r:id="rId10"/>
    <p:sldId id="314" r:id="rId11"/>
    <p:sldId id="315" r:id="rId12"/>
    <p:sldId id="325" r:id="rId13"/>
    <p:sldId id="271" r:id="rId14"/>
    <p:sldId id="261" r:id="rId15"/>
    <p:sldId id="262" r:id="rId16"/>
    <p:sldId id="267" r:id="rId17"/>
    <p:sldId id="268" r:id="rId18"/>
    <p:sldId id="321" r:id="rId19"/>
    <p:sldId id="322" r:id="rId20"/>
    <p:sldId id="323" r:id="rId21"/>
    <p:sldId id="270" r:id="rId22"/>
    <p:sldId id="327" r:id="rId23"/>
    <p:sldId id="306" r:id="rId24"/>
    <p:sldId id="334" r:id="rId25"/>
    <p:sldId id="330" r:id="rId26"/>
    <p:sldId id="332" r:id="rId27"/>
    <p:sldId id="331" r:id="rId28"/>
    <p:sldId id="329" r:id="rId29"/>
    <p:sldId id="312" r:id="rId30"/>
    <p:sldId id="335" r:id="rId31"/>
    <p:sldId id="269" r:id="rId32"/>
    <p:sldId id="317" r:id="rId33"/>
    <p:sldId id="326" r:id="rId34"/>
    <p:sldId id="324" r:id="rId35"/>
    <p:sldId id="336" r:id="rId36"/>
    <p:sldId id="32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02"/>
    <p:restoredTop sz="89825"/>
  </p:normalViewPr>
  <p:slideViewPr>
    <p:cSldViewPr snapToGrid="0" snapToObjects="1">
      <p:cViewPr varScale="1">
        <p:scale>
          <a:sx n="93" d="100"/>
          <a:sy n="93" d="100"/>
        </p:scale>
        <p:origin x="24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Diabetes%20by%20sta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allofus_weighted_diabete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Diabetes%20by%20stat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Diabetes%20by%20state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Marginals%20Percent%20Diabe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Marginals%20Percent%20Diabe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Age%20and%20Sex%20only/Diabetes%20by%20state%20-%20Age%20Sex%20only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Age%20and%20Sex%20only/Marginals%20Perc%20Diab%20-%20Age%20Sex%20onl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Age%20and%20Sex%20only/Marginals%20Perc%20Diab%20-%20Age%20Sex%20onl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davidmarker/Documents/Marker%20Consulting,%20LLC/Georgia%20Tech:CDC/All%20of%20Us/Marginals%20Percent%20Diabete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State-Level</a:t>
            </a:r>
            <a:r>
              <a:rPr lang="en-US" baseline="0"/>
              <a:t> Diabetes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331520779633488E-2"/>
          <c:y val="0.15768240834302491"/>
          <c:w val="0.90849737532808394"/>
          <c:h val="0.7981471217796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Merged!$I$1</c:f>
              <c:strCache>
                <c:ptCount val="1"/>
                <c:pt idx="0">
                  <c:v>BRFSS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Merged!$I$2:$I$53</c:f>
              <c:numCache>
                <c:formatCode>General</c:formatCode>
                <c:ptCount val="52"/>
                <c:pt idx="0">
                  <c:v>7</c:v>
                </c:pt>
                <c:pt idx="1">
                  <c:v>7.3</c:v>
                </c:pt>
                <c:pt idx="2">
                  <c:v>7.6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8.6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8.9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9.6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10.3</c:v>
                </c:pt>
                <c:pt idx="18">
                  <c:v>10.3</c:v>
                </c:pt>
                <c:pt idx="19">
                  <c:v>10.3</c:v>
                </c:pt>
                <c:pt idx="20">
                  <c:v>10.4</c:v>
                </c:pt>
                <c:pt idx="21">
                  <c:v>10.5</c:v>
                </c:pt>
                <c:pt idx="22">
                  <c:v>10.5</c:v>
                </c:pt>
                <c:pt idx="23">
                  <c:v>10.6</c:v>
                </c:pt>
                <c:pt idx="24">
                  <c:v>10.6</c:v>
                </c:pt>
                <c:pt idx="25">
                  <c:v>10.7</c:v>
                </c:pt>
                <c:pt idx="26">
                  <c:v>10.8</c:v>
                </c:pt>
                <c:pt idx="27">
                  <c:v>10.8</c:v>
                </c:pt>
                <c:pt idx="28">
                  <c:v>10.8</c:v>
                </c:pt>
                <c:pt idx="29">
                  <c:v>10.9</c:v>
                </c:pt>
                <c:pt idx="30">
                  <c:v>10.9</c:v>
                </c:pt>
                <c:pt idx="31">
                  <c:v>10.9</c:v>
                </c:pt>
                <c:pt idx="32">
                  <c:v>11</c:v>
                </c:pt>
                <c:pt idx="33">
                  <c:v>11.1</c:v>
                </c:pt>
                <c:pt idx="34">
                  <c:v>11.3</c:v>
                </c:pt>
                <c:pt idx="35">
                  <c:v>11.7</c:v>
                </c:pt>
                <c:pt idx="36">
                  <c:v>11.8</c:v>
                </c:pt>
                <c:pt idx="37">
                  <c:v>12</c:v>
                </c:pt>
                <c:pt idx="38">
                  <c:v>12</c:v>
                </c:pt>
                <c:pt idx="39">
                  <c:v>12.2</c:v>
                </c:pt>
                <c:pt idx="40">
                  <c:v>12.2</c:v>
                </c:pt>
                <c:pt idx="41">
                  <c:v>12.3</c:v>
                </c:pt>
                <c:pt idx="42">
                  <c:v>12.4</c:v>
                </c:pt>
                <c:pt idx="43">
                  <c:v>12.6</c:v>
                </c:pt>
                <c:pt idx="44">
                  <c:v>12.8</c:v>
                </c:pt>
                <c:pt idx="45">
                  <c:v>13.3</c:v>
                </c:pt>
                <c:pt idx="46">
                  <c:v>13.4</c:v>
                </c:pt>
                <c:pt idx="47">
                  <c:v>13.6</c:v>
                </c:pt>
                <c:pt idx="48">
                  <c:v>13.8</c:v>
                </c:pt>
                <c:pt idx="49">
                  <c:v>14</c:v>
                </c:pt>
                <c:pt idx="50">
                  <c:v>14.8</c:v>
                </c:pt>
                <c:pt idx="51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8BE-AF4C-8A24-804855E859B6}"/>
            </c:ext>
          </c:extLst>
        </c:ser>
        <c:ser>
          <c:idx val="1"/>
          <c:order val="1"/>
          <c:tx>
            <c:strRef>
              <c:f>Merged!$J$1</c:f>
              <c:strCache>
                <c:ptCount val="1"/>
                <c:pt idx="0">
                  <c:v>AllOfUs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Merged!$J$2:$J$53</c:f>
              <c:numCache>
                <c:formatCode>0.0</c:formatCode>
                <c:ptCount val="52"/>
                <c:pt idx="0">
                  <c:v>12.907204488093422</c:v>
                </c:pt>
                <c:pt idx="1">
                  <c:v>12.165271949443323</c:v>
                </c:pt>
                <c:pt idx="2">
                  <c:v>14.905633078975503</c:v>
                </c:pt>
                <c:pt idx="3">
                  <c:v>14.040122833605476</c:v>
                </c:pt>
                <c:pt idx="4">
                  <c:v>12.163442954844859</c:v>
                </c:pt>
                <c:pt idx="5">
                  <c:v>26.055004184581797</c:v>
                </c:pt>
                <c:pt idx="6">
                  <c:v>13.445905410001084</c:v>
                </c:pt>
                <c:pt idx="7">
                  <c:v>12.440364301197075</c:v>
                </c:pt>
                <c:pt idx="8">
                  <c:v>26.015093499936921</c:v>
                </c:pt>
                <c:pt idx="9">
                  <c:v>21.703664700692972</c:v>
                </c:pt>
                <c:pt idx="10">
                  <c:v>11.31107137083583</c:v>
                </c:pt>
                <c:pt idx="11">
                  <c:v>10.757236567410287</c:v>
                </c:pt>
                <c:pt idx="12">
                  <c:v>25.874024590114601</c:v>
                </c:pt>
                <c:pt idx="13">
                  <c:v>12.808623776420699</c:v>
                </c:pt>
                <c:pt idx="14">
                  <c:v>13.565926449309593</c:v>
                </c:pt>
                <c:pt idx="15">
                  <c:v>14.98609033630793</c:v>
                </c:pt>
                <c:pt idx="16">
                  <c:v>10.726499389009124</c:v>
                </c:pt>
                <c:pt idx="17">
                  <c:v>14.127227145755739</c:v>
                </c:pt>
                <c:pt idx="18">
                  <c:v>11.917837024876327</c:v>
                </c:pt>
                <c:pt idx="19">
                  <c:v>11.209757535573241</c:v>
                </c:pt>
                <c:pt idx="20">
                  <c:v>26.477273662159611</c:v>
                </c:pt>
                <c:pt idx="21">
                  <c:v>14.222938396864832</c:v>
                </c:pt>
                <c:pt idx="22">
                  <c:v>19.053250298059602</c:v>
                </c:pt>
                <c:pt idx="23">
                  <c:v>26.931924869829597</c:v>
                </c:pt>
                <c:pt idx="24">
                  <c:v>11.368923626914549</c:v>
                </c:pt>
                <c:pt idx="25">
                  <c:v>15.3</c:v>
                </c:pt>
                <c:pt idx="26">
                  <c:v>10.589377745002567</c:v>
                </c:pt>
                <c:pt idx="27">
                  <c:v>20.692494856889095</c:v>
                </c:pt>
                <c:pt idx="28">
                  <c:v>23.767859289691735</c:v>
                </c:pt>
                <c:pt idx="29">
                  <c:v>14.817930350402712</c:v>
                </c:pt>
                <c:pt idx="30">
                  <c:v>14.556660466636966</c:v>
                </c:pt>
                <c:pt idx="31">
                  <c:v>16.042794630481378</c:v>
                </c:pt>
                <c:pt idx="32">
                  <c:v>16.180661121769603</c:v>
                </c:pt>
                <c:pt idx="33">
                  <c:v>21.164814780613202</c:v>
                </c:pt>
                <c:pt idx="34">
                  <c:v>14.058626033108601</c:v>
                </c:pt>
                <c:pt idx="35">
                  <c:v>16.419204168047159</c:v>
                </c:pt>
                <c:pt idx="36">
                  <c:v>16.504836794033267</c:v>
                </c:pt>
                <c:pt idx="37">
                  <c:v>14.682806637615595</c:v>
                </c:pt>
                <c:pt idx="38">
                  <c:v>18.340925396643144</c:v>
                </c:pt>
                <c:pt idx="39">
                  <c:v>13.807490371823578</c:v>
                </c:pt>
                <c:pt idx="40">
                  <c:v>15.666190927401031</c:v>
                </c:pt>
                <c:pt idx="41">
                  <c:v>15.155551674104636</c:v>
                </c:pt>
                <c:pt idx="42">
                  <c:v>17.783196783381918</c:v>
                </c:pt>
                <c:pt idx="43">
                  <c:v>2.3357754457262825</c:v>
                </c:pt>
                <c:pt idx="44">
                  <c:v>17.729795164980366</c:v>
                </c:pt>
                <c:pt idx="45">
                  <c:v>14.156978084319144</c:v>
                </c:pt>
                <c:pt idx="46">
                  <c:v>22.98527277103863</c:v>
                </c:pt>
                <c:pt idx="47">
                  <c:v>14.5607155043423</c:v>
                </c:pt>
                <c:pt idx="48">
                  <c:v>17.25283731723049</c:v>
                </c:pt>
                <c:pt idx="49">
                  <c:v>13.620326367135657</c:v>
                </c:pt>
                <c:pt idx="50">
                  <c:v>11.518650902858109</c:v>
                </c:pt>
                <c:pt idx="51">
                  <c:v>19.637537770990388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8BE-AF4C-8A24-804855E859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4353520"/>
        <c:axId val="1604355456"/>
      </c:scatterChart>
      <c:valAx>
        <c:axId val="160435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5456"/>
        <c:crosses val="autoZero"/>
        <c:crossBetween val="midCat"/>
      </c:valAx>
      <c:valAx>
        <c:axId val="16043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State-Level Estimates</a:t>
            </a:r>
            <a:r>
              <a:rPr lang="en-US" baseline="0"/>
              <a:t> of Diabetes Control - NHANES estimate 50.5%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'Chart Data'!$N$1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'Chart Data'!$M$2:$M$52</c:f>
              <c:strCache>
                <c:ptCount val="51"/>
                <c:pt idx="0">
                  <c:v>MA</c:v>
                </c:pt>
                <c:pt idx="1">
                  <c:v>ME</c:v>
                </c:pt>
                <c:pt idx="2">
                  <c:v>VT</c:v>
                </c:pt>
                <c:pt idx="3">
                  <c:v>NH</c:v>
                </c:pt>
                <c:pt idx="4">
                  <c:v>RI</c:v>
                </c:pt>
                <c:pt idx="5">
                  <c:v>PA</c:v>
                </c:pt>
                <c:pt idx="6">
                  <c:v>FL</c:v>
                </c:pt>
                <c:pt idx="7">
                  <c:v>NJ</c:v>
                </c:pt>
                <c:pt idx="8">
                  <c:v>NY</c:v>
                </c:pt>
                <c:pt idx="9">
                  <c:v>WV</c:v>
                </c:pt>
                <c:pt idx="10">
                  <c:v>IL</c:v>
                </c:pt>
                <c:pt idx="11">
                  <c:v>NC</c:v>
                </c:pt>
                <c:pt idx="12">
                  <c:v>DE</c:v>
                </c:pt>
                <c:pt idx="13">
                  <c:v>VA</c:v>
                </c:pt>
                <c:pt idx="14">
                  <c:v>TN</c:v>
                </c:pt>
                <c:pt idx="15">
                  <c:v>MI</c:v>
                </c:pt>
                <c:pt idx="16">
                  <c:v>MD</c:v>
                </c:pt>
                <c:pt idx="17">
                  <c:v>OH</c:v>
                </c:pt>
                <c:pt idx="18">
                  <c:v>IN</c:v>
                </c:pt>
                <c:pt idx="19">
                  <c:v>DC</c:v>
                </c:pt>
                <c:pt idx="20">
                  <c:v>SC</c:v>
                </c:pt>
                <c:pt idx="21">
                  <c:v>WI</c:v>
                </c:pt>
                <c:pt idx="22">
                  <c:v>AR</c:v>
                </c:pt>
                <c:pt idx="23">
                  <c:v>GA</c:v>
                </c:pt>
                <c:pt idx="24">
                  <c:v>OK</c:v>
                </c:pt>
                <c:pt idx="25">
                  <c:v>KY</c:v>
                </c:pt>
                <c:pt idx="26">
                  <c:v>AL</c:v>
                </c:pt>
                <c:pt idx="27">
                  <c:v>HI</c:v>
                </c:pt>
                <c:pt idx="28">
                  <c:v>TX</c:v>
                </c:pt>
                <c:pt idx="29">
                  <c:v>WA</c:v>
                </c:pt>
                <c:pt idx="30">
                  <c:v>OR</c:v>
                </c:pt>
                <c:pt idx="31">
                  <c:v>AK</c:v>
                </c:pt>
                <c:pt idx="32">
                  <c:v>CT</c:v>
                </c:pt>
                <c:pt idx="33">
                  <c:v>CA</c:v>
                </c:pt>
                <c:pt idx="34">
                  <c:v>MS</c:v>
                </c:pt>
                <c:pt idx="35">
                  <c:v>LA</c:v>
                </c:pt>
                <c:pt idx="36">
                  <c:v>MT</c:v>
                </c:pt>
                <c:pt idx="37">
                  <c:v>ID</c:v>
                </c:pt>
                <c:pt idx="38">
                  <c:v>NM</c:v>
                </c:pt>
                <c:pt idx="39">
                  <c:v>AZ</c:v>
                </c:pt>
                <c:pt idx="40">
                  <c:v>WY</c:v>
                </c:pt>
                <c:pt idx="41">
                  <c:v>NV</c:v>
                </c:pt>
                <c:pt idx="42">
                  <c:v>CO</c:v>
                </c:pt>
                <c:pt idx="43">
                  <c:v>UT</c:v>
                </c:pt>
                <c:pt idx="44">
                  <c:v>IA</c:v>
                </c:pt>
                <c:pt idx="45">
                  <c:v>KS</c:v>
                </c:pt>
                <c:pt idx="46">
                  <c:v>MN</c:v>
                </c:pt>
                <c:pt idx="47">
                  <c:v>MO</c:v>
                </c:pt>
                <c:pt idx="48">
                  <c:v>ND</c:v>
                </c:pt>
                <c:pt idx="49">
                  <c:v>NE</c:v>
                </c:pt>
                <c:pt idx="50">
                  <c:v>SD</c:v>
                </c:pt>
              </c:strCache>
            </c:strRef>
          </c:cat>
          <c:val>
            <c:numRef>
              <c:f>'Chart Data'!$N$2:$N$52</c:f>
              <c:numCache>
                <c:formatCode>0.0%</c:formatCode>
                <c:ptCount val="51"/>
                <c:pt idx="0">
                  <c:v>0.61493954699999998</c:v>
                </c:pt>
                <c:pt idx="1">
                  <c:v>0.60706707100000001</c:v>
                </c:pt>
                <c:pt idx="2">
                  <c:v>0.60699999999999998</c:v>
                </c:pt>
                <c:pt idx="3">
                  <c:v>0.60599999999999998</c:v>
                </c:pt>
                <c:pt idx="4">
                  <c:v>0.60599999999999998</c:v>
                </c:pt>
                <c:pt idx="5">
                  <c:v>0.57499999999999996</c:v>
                </c:pt>
                <c:pt idx="6">
                  <c:v>0.57399999999999995</c:v>
                </c:pt>
                <c:pt idx="7">
                  <c:v>0.56899999999999995</c:v>
                </c:pt>
                <c:pt idx="8">
                  <c:v>0.56299999999999994</c:v>
                </c:pt>
                <c:pt idx="9">
                  <c:v>0.56033765899999999</c:v>
                </c:pt>
                <c:pt idx="10">
                  <c:v>0.55324906900000004</c:v>
                </c:pt>
                <c:pt idx="11">
                  <c:v>0.54</c:v>
                </c:pt>
                <c:pt idx="12">
                  <c:v>0.537327624</c:v>
                </c:pt>
                <c:pt idx="13">
                  <c:v>0.53500000000000003</c:v>
                </c:pt>
                <c:pt idx="14">
                  <c:v>0.53400000000000003</c:v>
                </c:pt>
                <c:pt idx="15">
                  <c:v>0.530647804</c:v>
                </c:pt>
                <c:pt idx="16">
                  <c:v>0.52440038300000003</c:v>
                </c:pt>
                <c:pt idx="17">
                  <c:v>0.51763500299999998</c:v>
                </c:pt>
                <c:pt idx="18">
                  <c:v>0.51367717400000001</c:v>
                </c:pt>
                <c:pt idx="19">
                  <c:v>0.51053964100000004</c:v>
                </c:pt>
                <c:pt idx="20">
                  <c:v>0.49470528000000002</c:v>
                </c:pt>
                <c:pt idx="21">
                  <c:v>0.49180887200000001</c:v>
                </c:pt>
                <c:pt idx="22">
                  <c:v>0.49156119300000001</c:v>
                </c:pt>
                <c:pt idx="23">
                  <c:v>0.48475056599999999</c:v>
                </c:pt>
                <c:pt idx="24">
                  <c:v>0.47795710200000002</c:v>
                </c:pt>
                <c:pt idx="25">
                  <c:v>0.45843178800000001</c:v>
                </c:pt>
                <c:pt idx="26">
                  <c:v>0.450763992</c:v>
                </c:pt>
                <c:pt idx="27">
                  <c:v>0.43304319699999999</c:v>
                </c:pt>
                <c:pt idx="28">
                  <c:v>0.432</c:v>
                </c:pt>
                <c:pt idx="29">
                  <c:v>0.42899999999999999</c:v>
                </c:pt>
                <c:pt idx="30">
                  <c:v>0.42753780000000002</c:v>
                </c:pt>
                <c:pt idx="31">
                  <c:v>0.41815090700000002</c:v>
                </c:pt>
                <c:pt idx="32">
                  <c:v>0.41627423099999999</c:v>
                </c:pt>
                <c:pt idx="33">
                  <c:v>0.410032071</c:v>
                </c:pt>
                <c:pt idx="34">
                  <c:v>0.38579396599999999</c:v>
                </c:pt>
                <c:pt idx="35">
                  <c:v>0.35099999999999998</c:v>
                </c:pt>
                <c:pt idx="36">
                  <c:v>0.345497361</c:v>
                </c:pt>
                <c:pt idx="37">
                  <c:v>0.33677285699999998</c:v>
                </c:pt>
                <c:pt idx="38">
                  <c:v>0.33486095999999999</c:v>
                </c:pt>
                <c:pt idx="39">
                  <c:v>0.334661496</c:v>
                </c:pt>
                <c:pt idx="40">
                  <c:v>0.33335220300000001</c:v>
                </c:pt>
                <c:pt idx="41">
                  <c:v>0.33300000000000002</c:v>
                </c:pt>
                <c:pt idx="42">
                  <c:v>0.32554880400000002</c:v>
                </c:pt>
                <c:pt idx="43">
                  <c:v>0.32500000000000001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9-2449-8CF4-9350D6546C6F}"/>
            </c:ext>
          </c:extLst>
        </c:ser>
        <c:ser>
          <c:idx val="1"/>
          <c:order val="1"/>
          <c:tx>
            <c:strRef>
              <c:f>'Chart Data'!$O$1</c:f>
              <c:strCache>
                <c:ptCount val="1"/>
                <c:pt idx="0">
                  <c:v>Inderterminant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'Chart Data'!$M$2:$M$52</c:f>
              <c:strCache>
                <c:ptCount val="51"/>
                <c:pt idx="0">
                  <c:v>MA</c:v>
                </c:pt>
                <c:pt idx="1">
                  <c:v>ME</c:v>
                </c:pt>
                <c:pt idx="2">
                  <c:v>VT</c:v>
                </c:pt>
                <c:pt idx="3">
                  <c:v>NH</c:v>
                </c:pt>
                <c:pt idx="4">
                  <c:v>RI</c:v>
                </c:pt>
                <c:pt idx="5">
                  <c:v>PA</c:v>
                </c:pt>
                <c:pt idx="6">
                  <c:v>FL</c:v>
                </c:pt>
                <c:pt idx="7">
                  <c:v>NJ</c:v>
                </c:pt>
                <c:pt idx="8">
                  <c:v>NY</c:v>
                </c:pt>
                <c:pt idx="9">
                  <c:v>WV</c:v>
                </c:pt>
                <c:pt idx="10">
                  <c:v>IL</c:v>
                </c:pt>
                <c:pt idx="11">
                  <c:v>NC</c:v>
                </c:pt>
                <c:pt idx="12">
                  <c:v>DE</c:v>
                </c:pt>
                <c:pt idx="13">
                  <c:v>VA</c:v>
                </c:pt>
                <c:pt idx="14">
                  <c:v>TN</c:v>
                </c:pt>
                <c:pt idx="15">
                  <c:v>MI</c:v>
                </c:pt>
                <c:pt idx="16">
                  <c:v>MD</c:v>
                </c:pt>
                <c:pt idx="17">
                  <c:v>OH</c:v>
                </c:pt>
                <c:pt idx="18">
                  <c:v>IN</c:v>
                </c:pt>
                <c:pt idx="19">
                  <c:v>DC</c:v>
                </c:pt>
                <c:pt idx="20">
                  <c:v>SC</c:v>
                </c:pt>
                <c:pt idx="21">
                  <c:v>WI</c:v>
                </c:pt>
                <c:pt idx="22">
                  <c:v>AR</c:v>
                </c:pt>
                <c:pt idx="23">
                  <c:v>GA</c:v>
                </c:pt>
                <c:pt idx="24">
                  <c:v>OK</c:v>
                </c:pt>
                <c:pt idx="25">
                  <c:v>KY</c:v>
                </c:pt>
                <c:pt idx="26">
                  <c:v>AL</c:v>
                </c:pt>
                <c:pt idx="27">
                  <c:v>HI</c:v>
                </c:pt>
                <c:pt idx="28">
                  <c:v>TX</c:v>
                </c:pt>
                <c:pt idx="29">
                  <c:v>WA</c:v>
                </c:pt>
                <c:pt idx="30">
                  <c:v>OR</c:v>
                </c:pt>
                <c:pt idx="31">
                  <c:v>AK</c:v>
                </c:pt>
                <c:pt idx="32">
                  <c:v>CT</c:v>
                </c:pt>
                <c:pt idx="33">
                  <c:v>CA</c:v>
                </c:pt>
                <c:pt idx="34">
                  <c:v>MS</c:v>
                </c:pt>
                <c:pt idx="35">
                  <c:v>LA</c:v>
                </c:pt>
                <c:pt idx="36">
                  <c:v>MT</c:v>
                </c:pt>
                <c:pt idx="37">
                  <c:v>ID</c:v>
                </c:pt>
                <c:pt idx="38">
                  <c:v>NM</c:v>
                </c:pt>
                <c:pt idx="39">
                  <c:v>AZ</c:v>
                </c:pt>
                <c:pt idx="40">
                  <c:v>WY</c:v>
                </c:pt>
                <c:pt idx="41">
                  <c:v>NV</c:v>
                </c:pt>
                <c:pt idx="42">
                  <c:v>CO</c:v>
                </c:pt>
                <c:pt idx="43">
                  <c:v>UT</c:v>
                </c:pt>
                <c:pt idx="44">
                  <c:v>IA</c:v>
                </c:pt>
                <c:pt idx="45">
                  <c:v>KS</c:v>
                </c:pt>
                <c:pt idx="46">
                  <c:v>MN</c:v>
                </c:pt>
                <c:pt idx="47">
                  <c:v>MO</c:v>
                </c:pt>
                <c:pt idx="48">
                  <c:v>ND</c:v>
                </c:pt>
                <c:pt idx="49">
                  <c:v>NE</c:v>
                </c:pt>
                <c:pt idx="50">
                  <c:v>SD</c:v>
                </c:pt>
              </c:strCache>
            </c:strRef>
          </c:cat>
          <c:val>
            <c:numRef>
              <c:f>'Chart Data'!$O$2:$O$52</c:f>
              <c:numCache>
                <c:formatCode>0.0%</c:formatCode>
                <c:ptCount val="51"/>
                <c:pt idx="0">
                  <c:v>0.207409388</c:v>
                </c:pt>
                <c:pt idx="1">
                  <c:v>0.21006144900000001</c:v>
                </c:pt>
                <c:pt idx="2">
                  <c:v>0.214</c:v>
                </c:pt>
                <c:pt idx="3">
                  <c:v>0.215</c:v>
                </c:pt>
                <c:pt idx="4">
                  <c:v>0.193</c:v>
                </c:pt>
                <c:pt idx="5">
                  <c:v>0.20100000000000001</c:v>
                </c:pt>
                <c:pt idx="6">
                  <c:v>0.19</c:v>
                </c:pt>
                <c:pt idx="7">
                  <c:v>0.216</c:v>
                </c:pt>
                <c:pt idx="8">
                  <c:v>0.23599999999999999</c:v>
                </c:pt>
                <c:pt idx="9">
                  <c:v>0.19257829500000001</c:v>
                </c:pt>
                <c:pt idx="10">
                  <c:v>0.207580704</c:v>
                </c:pt>
                <c:pt idx="11">
                  <c:v>0.20599999999999999</c:v>
                </c:pt>
                <c:pt idx="12">
                  <c:v>0.21656831600000001</c:v>
                </c:pt>
                <c:pt idx="13">
                  <c:v>0.22</c:v>
                </c:pt>
                <c:pt idx="14">
                  <c:v>0.13200000000000001</c:v>
                </c:pt>
                <c:pt idx="15">
                  <c:v>0.21025698700000001</c:v>
                </c:pt>
                <c:pt idx="16">
                  <c:v>0.22275087900000001</c:v>
                </c:pt>
                <c:pt idx="17">
                  <c:v>0.222632526</c:v>
                </c:pt>
                <c:pt idx="18">
                  <c:v>0.22253431700000001</c:v>
                </c:pt>
                <c:pt idx="19">
                  <c:v>0.235499085</c:v>
                </c:pt>
                <c:pt idx="20">
                  <c:v>8.5666534000000003E-2</c:v>
                </c:pt>
                <c:pt idx="21">
                  <c:v>0.21527189899999999</c:v>
                </c:pt>
                <c:pt idx="22">
                  <c:v>0.17556579899999999</c:v>
                </c:pt>
                <c:pt idx="23">
                  <c:v>0.292253967</c:v>
                </c:pt>
                <c:pt idx="24">
                  <c:v>0.180558205</c:v>
                </c:pt>
                <c:pt idx="25">
                  <c:v>0.25916099100000001</c:v>
                </c:pt>
                <c:pt idx="26">
                  <c:v>0.27625465399999999</c:v>
                </c:pt>
                <c:pt idx="27">
                  <c:v>0.311587263</c:v>
                </c:pt>
                <c:pt idx="28">
                  <c:v>0.16200000000000001</c:v>
                </c:pt>
                <c:pt idx="29">
                  <c:v>0.315</c:v>
                </c:pt>
                <c:pt idx="30">
                  <c:v>0.31139631000000001</c:v>
                </c:pt>
                <c:pt idx="31">
                  <c:v>0.30624735600000003</c:v>
                </c:pt>
                <c:pt idx="32">
                  <c:v>1.3852761E-2</c:v>
                </c:pt>
                <c:pt idx="33">
                  <c:v>0.28176374500000001</c:v>
                </c:pt>
                <c:pt idx="34">
                  <c:v>0.25182697799999998</c:v>
                </c:pt>
                <c:pt idx="35">
                  <c:v>0.51600000000000001</c:v>
                </c:pt>
                <c:pt idx="36">
                  <c:v>0.31747262799999998</c:v>
                </c:pt>
                <c:pt idx="37">
                  <c:v>0.31535359200000002</c:v>
                </c:pt>
                <c:pt idx="38">
                  <c:v>0.294685949</c:v>
                </c:pt>
                <c:pt idx="39">
                  <c:v>0.311907816</c:v>
                </c:pt>
                <c:pt idx="40">
                  <c:v>0.32268718400000002</c:v>
                </c:pt>
                <c:pt idx="41">
                  <c:v>0.30599999999999999</c:v>
                </c:pt>
                <c:pt idx="42">
                  <c:v>0.32491020900000001</c:v>
                </c:pt>
                <c:pt idx="43">
                  <c:v>0.32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F9-2449-8CF4-9350D6546C6F}"/>
            </c:ext>
          </c:extLst>
        </c:ser>
        <c:ser>
          <c:idx val="2"/>
          <c:order val="2"/>
          <c:tx>
            <c:strRef>
              <c:f>'Chart Data'!$P$1</c:f>
              <c:strCache>
                <c:ptCount val="1"/>
                <c:pt idx="0">
                  <c:v>Uncontrolled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'Chart Data'!$M$2:$M$52</c:f>
              <c:strCache>
                <c:ptCount val="51"/>
                <c:pt idx="0">
                  <c:v>MA</c:v>
                </c:pt>
                <c:pt idx="1">
                  <c:v>ME</c:v>
                </c:pt>
                <c:pt idx="2">
                  <c:v>VT</c:v>
                </c:pt>
                <c:pt idx="3">
                  <c:v>NH</c:v>
                </c:pt>
                <c:pt idx="4">
                  <c:v>RI</c:v>
                </c:pt>
                <c:pt idx="5">
                  <c:v>PA</c:v>
                </c:pt>
                <c:pt idx="6">
                  <c:v>FL</c:v>
                </c:pt>
                <c:pt idx="7">
                  <c:v>NJ</c:v>
                </c:pt>
                <c:pt idx="8">
                  <c:v>NY</c:v>
                </c:pt>
                <c:pt idx="9">
                  <c:v>WV</c:v>
                </c:pt>
                <c:pt idx="10">
                  <c:v>IL</c:v>
                </c:pt>
                <c:pt idx="11">
                  <c:v>NC</c:v>
                </c:pt>
                <c:pt idx="12">
                  <c:v>DE</c:v>
                </c:pt>
                <c:pt idx="13">
                  <c:v>VA</c:v>
                </c:pt>
                <c:pt idx="14">
                  <c:v>TN</c:v>
                </c:pt>
                <c:pt idx="15">
                  <c:v>MI</c:v>
                </c:pt>
                <c:pt idx="16">
                  <c:v>MD</c:v>
                </c:pt>
                <c:pt idx="17">
                  <c:v>OH</c:v>
                </c:pt>
                <c:pt idx="18">
                  <c:v>IN</c:v>
                </c:pt>
                <c:pt idx="19">
                  <c:v>DC</c:v>
                </c:pt>
                <c:pt idx="20">
                  <c:v>SC</c:v>
                </c:pt>
                <c:pt idx="21">
                  <c:v>WI</c:v>
                </c:pt>
                <c:pt idx="22">
                  <c:v>AR</c:v>
                </c:pt>
                <c:pt idx="23">
                  <c:v>GA</c:v>
                </c:pt>
                <c:pt idx="24">
                  <c:v>OK</c:v>
                </c:pt>
                <c:pt idx="25">
                  <c:v>KY</c:v>
                </c:pt>
                <c:pt idx="26">
                  <c:v>AL</c:v>
                </c:pt>
                <c:pt idx="27">
                  <c:v>HI</c:v>
                </c:pt>
                <c:pt idx="28">
                  <c:v>TX</c:v>
                </c:pt>
                <c:pt idx="29">
                  <c:v>WA</c:v>
                </c:pt>
                <c:pt idx="30">
                  <c:v>OR</c:v>
                </c:pt>
                <c:pt idx="31">
                  <c:v>AK</c:v>
                </c:pt>
                <c:pt idx="32">
                  <c:v>CT</c:v>
                </c:pt>
                <c:pt idx="33">
                  <c:v>CA</c:v>
                </c:pt>
                <c:pt idx="34">
                  <c:v>MS</c:v>
                </c:pt>
                <c:pt idx="35">
                  <c:v>LA</c:v>
                </c:pt>
                <c:pt idx="36">
                  <c:v>MT</c:v>
                </c:pt>
                <c:pt idx="37">
                  <c:v>ID</c:v>
                </c:pt>
                <c:pt idx="38">
                  <c:v>NM</c:v>
                </c:pt>
                <c:pt idx="39">
                  <c:v>AZ</c:v>
                </c:pt>
                <c:pt idx="40">
                  <c:v>WY</c:v>
                </c:pt>
                <c:pt idx="41">
                  <c:v>NV</c:v>
                </c:pt>
                <c:pt idx="42">
                  <c:v>CO</c:v>
                </c:pt>
                <c:pt idx="43">
                  <c:v>UT</c:v>
                </c:pt>
                <c:pt idx="44">
                  <c:v>IA</c:v>
                </c:pt>
                <c:pt idx="45">
                  <c:v>KS</c:v>
                </c:pt>
                <c:pt idx="46">
                  <c:v>MN</c:v>
                </c:pt>
                <c:pt idx="47">
                  <c:v>MO</c:v>
                </c:pt>
                <c:pt idx="48">
                  <c:v>ND</c:v>
                </c:pt>
                <c:pt idx="49">
                  <c:v>NE</c:v>
                </c:pt>
                <c:pt idx="50">
                  <c:v>SD</c:v>
                </c:pt>
              </c:strCache>
            </c:strRef>
          </c:cat>
          <c:val>
            <c:numRef>
              <c:f>'Chart Data'!$P$2:$P$52</c:f>
              <c:numCache>
                <c:formatCode>0.0%</c:formatCode>
                <c:ptCount val="51"/>
                <c:pt idx="0">
                  <c:v>0.177651064</c:v>
                </c:pt>
                <c:pt idx="1">
                  <c:v>0.18287148</c:v>
                </c:pt>
                <c:pt idx="2">
                  <c:v>0.17899999999999999</c:v>
                </c:pt>
                <c:pt idx="3">
                  <c:v>0.17899999999999999</c:v>
                </c:pt>
                <c:pt idx="4">
                  <c:v>0.20100000000000001</c:v>
                </c:pt>
                <c:pt idx="5">
                  <c:v>0.224</c:v>
                </c:pt>
                <c:pt idx="6">
                  <c:v>0.23599999999999999</c:v>
                </c:pt>
                <c:pt idx="7">
                  <c:v>0.215</c:v>
                </c:pt>
                <c:pt idx="8">
                  <c:v>0.20100000000000001</c:v>
                </c:pt>
                <c:pt idx="9">
                  <c:v>0.247084046</c:v>
                </c:pt>
                <c:pt idx="10">
                  <c:v>0.23917022700000001</c:v>
                </c:pt>
                <c:pt idx="11">
                  <c:v>0.254</c:v>
                </c:pt>
                <c:pt idx="12">
                  <c:v>0.24610405899999999</c:v>
                </c:pt>
                <c:pt idx="13">
                  <c:v>0.246</c:v>
                </c:pt>
                <c:pt idx="14">
                  <c:v>0.33500000000000002</c:v>
                </c:pt>
                <c:pt idx="15">
                  <c:v>0.25909520899999999</c:v>
                </c:pt>
                <c:pt idx="16">
                  <c:v>0.25284873899999999</c:v>
                </c:pt>
                <c:pt idx="17">
                  <c:v>0.25973247100000002</c:v>
                </c:pt>
                <c:pt idx="18">
                  <c:v>0.26378850999999998</c:v>
                </c:pt>
                <c:pt idx="19">
                  <c:v>0.25396127400000001</c:v>
                </c:pt>
                <c:pt idx="20">
                  <c:v>0.41962818600000001</c:v>
                </c:pt>
                <c:pt idx="21">
                  <c:v>0.29291922799999998</c:v>
                </c:pt>
                <c:pt idx="22">
                  <c:v>0.33287300800000003</c:v>
                </c:pt>
                <c:pt idx="23">
                  <c:v>0.222995466</c:v>
                </c:pt>
                <c:pt idx="24">
                  <c:v>0.34148469300000001</c:v>
                </c:pt>
                <c:pt idx="25">
                  <c:v>0.28240722099999999</c:v>
                </c:pt>
                <c:pt idx="26">
                  <c:v>0.27298135400000001</c:v>
                </c:pt>
                <c:pt idx="27">
                  <c:v>0.25536954000000001</c:v>
                </c:pt>
                <c:pt idx="28">
                  <c:v>0.40600000000000003</c:v>
                </c:pt>
                <c:pt idx="29">
                  <c:v>0.25600000000000001</c:v>
                </c:pt>
                <c:pt idx="30">
                  <c:v>0.26106589000000002</c:v>
                </c:pt>
                <c:pt idx="31">
                  <c:v>0.27560173700000001</c:v>
                </c:pt>
                <c:pt idx="32">
                  <c:v>0.56987300799999996</c:v>
                </c:pt>
                <c:pt idx="33">
                  <c:v>0.30820418399999999</c:v>
                </c:pt>
                <c:pt idx="34">
                  <c:v>0.36237905599999998</c:v>
                </c:pt>
                <c:pt idx="35">
                  <c:v>0.13300000000000001</c:v>
                </c:pt>
                <c:pt idx="36">
                  <c:v>0.33703001199999999</c:v>
                </c:pt>
                <c:pt idx="37">
                  <c:v>0.34787355199999997</c:v>
                </c:pt>
                <c:pt idx="38">
                  <c:v>0.37045309100000001</c:v>
                </c:pt>
                <c:pt idx="39">
                  <c:v>0.35343068799999999</c:v>
                </c:pt>
                <c:pt idx="40">
                  <c:v>0.343960614</c:v>
                </c:pt>
                <c:pt idx="41">
                  <c:v>0.36099999999999999</c:v>
                </c:pt>
                <c:pt idx="42">
                  <c:v>0.349540986</c:v>
                </c:pt>
                <c:pt idx="43">
                  <c:v>0.35499999999999998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F9-2449-8CF4-9350D6546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2468784"/>
        <c:axId val="472470432"/>
      </c:barChart>
      <c:catAx>
        <c:axId val="472468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70432"/>
        <c:crosses val="autoZero"/>
        <c:auto val="1"/>
        <c:lblAlgn val="ctr"/>
        <c:lblOffset val="100"/>
        <c:noMultiLvlLbl val="0"/>
      </c:catAx>
      <c:valAx>
        <c:axId val="47247043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68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State-Level</a:t>
            </a:r>
            <a:r>
              <a:rPr lang="en-US" baseline="0"/>
              <a:t> Diabetes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331520779633488E-2"/>
          <c:y val="0.15768240834302491"/>
          <c:w val="0.90849737532808394"/>
          <c:h val="0.7981471217796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Merged!$I$1</c:f>
              <c:strCache>
                <c:ptCount val="1"/>
                <c:pt idx="0">
                  <c:v>BRFSS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Merged!$I$2:$I$53</c:f>
              <c:numCache>
                <c:formatCode>General</c:formatCode>
                <c:ptCount val="52"/>
                <c:pt idx="0">
                  <c:v>7</c:v>
                </c:pt>
                <c:pt idx="1">
                  <c:v>7.3</c:v>
                </c:pt>
                <c:pt idx="2">
                  <c:v>7.6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8.6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8.9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9.6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10.3</c:v>
                </c:pt>
                <c:pt idx="18">
                  <c:v>10.3</c:v>
                </c:pt>
                <c:pt idx="19">
                  <c:v>10.3</c:v>
                </c:pt>
                <c:pt idx="20">
                  <c:v>10.4</c:v>
                </c:pt>
                <c:pt idx="21">
                  <c:v>10.5</c:v>
                </c:pt>
                <c:pt idx="22">
                  <c:v>10.5</c:v>
                </c:pt>
                <c:pt idx="23">
                  <c:v>10.6</c:v>
                </c:pt>
                <c:pt idx="24">
                  <c:v>10.6</c:v>
                </c:pt>
                <c:pt idx="25">
                  <c:v>10.7</c:v>
                </c:pt>
                <c:pt idx="26">
                  <c:v>10.8</c:v>
                </c:pt>
                <c:pt idx="27">
                  <c:v>10.8</c:v>
                </c:pt>
                <c:pt idx="28">
                  <c:v>10.8</c:v>
                </c:pt>
                <c:pt idx="29">
                  <c:v>10.9</c:v>
                </c:pt>
                <c:pt idx="30">
                  <c:v>10.9</c:v>
                </c:pt>
                <c:pt idx="31">
                  <c:v>10.9</c:v>
                </c:pt>
                <c:pt idx="32">
                  <c:v>11</c:v>
                </c:pt>
                <c:pt idx="33">
                  <c:v>11.1</c:v>
                </c:pt>
                <c:pt idx="34">
                  <c:v>11.3</c:v>
                </c:pt>
                <c:pt idx="35">
                  <c:v>11.7</c:v>
                </c:pt>
                <c:pt idx="36">
                  <c:v>11.8</c:v>
                </c:pt>
                <c:pt idx="37">
                  <c:v>12</c:v>
                </c:pt>
                <c:pt idx="38">
                  <c:v>12</c:v>
                </c:pt>
                <c:pt idx="39">
                  <c:v>12.2</c:v>
                </c:pt>
                <c:pt idx="40">
                  <c:v>12.2</c:v>
                </c:pt>
                <c:pt idx="41">
                  <c:v>12.3</c:v>
                </c:pt>
                <c:pt idx="42">
                  <c:v>12.4</c:v>
                </c:pt>
                <c:pt idx="43">
                  <c:v>12.6</c:v>
                </c:pt>
                <c:pt idx="44">
                  <c:v>12.8</c:v>
                </c:pt>
                <c:pt idx="45">
                  <c:v>13.3</c:v>
                </c:pt>
                <c:pt idx="46">
                  <c:v>13.4</c:v>
                </c:pt>
                <c:pt idx="47">
                  <c:v>13.6</c:v>
                </c:pt>
                <c:pt idx="48">
                  <c:v>13.8</c:v>
                </c:pt>
                <c:pt idx="49">
                  <c:v>14</c:v>
                </c:pt>
                <c:pt idx="50">
                  <c:v>14.8</c:v>
                </c:pt>
                <c:pt idx="51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42D-2943-8131-74FD64595A31}"/>
            </c:ext>
          </c:extLst>
        </c:ser>
        <c:ser>
          <c:idx val="1"/>
          <c:order val="1"/>
          <c:tx>
            <c:strRef>
              <c:f>Merged!$J$1</c:f>
              <c:strCache>
                <c:ptCount val="1"/>
                <c:pt idx="0">
                  <c:v>AllOfUs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Merged!$J$2:$J$53</c:f>
              <c:numCache>
                <c:formatCode>0.0</c:formatCode>
                <c:ptCount val="52"/>
                <c:pt idx="0">
                  <c:v>12.907204488093422</c:v>
                </c:pt>
                <c:pt idx="1">
                  <c:v>12.165271949443323</c:v>
                </c:pt>
                <c:pt idx="2">
                  <c:v>14.905633078975503</c:v>
                </c:pt>
                <c:pt idx="3">
                  <c:v>14.040122833605476</c:v>
                </c:pt>
                <c:pt idx="4">
                  <c:v>12.163442954844859</c:v>
                </c:pt>
                <c:pt idx="5">
                  <c:v>26.055004184581797</c:v>
                </c:pt>
                <c:pt idx="6">
                  <c:v>13.445905410001084</c:v>
                </c:pt>
                <c:pt idx="7">
                  <c:v>12.440364301197075</c:v>
                </c:pt>
                <c:pt idx="8">
                  <c:v>26.015093499936921</c:v>
                </c:pt>
                <c:pt idx="9">
                  <c:v>21.703664700692972</c:v>
                </c:pt>
                <c:pt idx="10">
                  <c:v>11.31107137083583</c:v>
                </c:pt>
                <c:pt idx="11">
                  <c:v>10.757236567410287</c:v>
                </c:pt>
                <c:pt idx="12">
                  <c:v>25.874024590114601</c:v>
                </c:pt>
                <c:pt idx="13">
                  <c:v>12.808623776420699</c:v>
                </c:pt>
                <c:pt idx="14">
                  <c:v>13.565926449309593</c:v>
                </c:pt>
                <c:pt idx="15">
                  <c:v>14.98609033630793</c:v>
                </c:pt>
                <c:pt idx="16">
                  <c:v>10.726499389009124</c:v>
                </c:pt>
                <c:pt idx="17">
                  <c:v>14.127227145755739</c:v>
                </c:pt>
                <c:pt idx="18">
                  <c:v>11.917837024876327</c:v>
                </c:pt>
                <c:pt idx="19">
                  <c:v>11.209757535573241</c:v>
                </c:pt>
                <c:pt idx="20">
                  <c:v>26.477273662159611</c:v>
                </c:pt>
                <c:pt idx="21">
                  <c:v>14.222938396864832</c:v>
                </c:pt>
                <c:pt idx="22">
                  <c:v>19.053250298059602</c:v>
                </c:pt>
                <c:pt idx="23">
                  <c:v>26.931924869829597</c:v>
                </c:pt>
                <c:pt idx="24">
                  <c:v>11.368923626914549</c:v>
                </c:pt>
                <c:pt idx="25">
                  <c:v>15.3</c:v>
                </c:pt>
                <c:pt idx="26">
                  <c:v>10.589377745002567</c:v>
                </c:pt>
                <c:pt idx="27">
                  <c:v>20.692494856889095</c:v>
                </c:pt>
                <c:pt idx="28">
                  <c:v>23.767859289691735</c:v>
                </c:pt>
                <c:pt idx="29">
                  <c:v>14.817930350402712</c:v>
                </c:pt>
                <c:pt idx="30">
                  <c:v>14.556660466636966</c:v>
                </c:pt>
                <c:pt idx="31">
                  <c:v>16.042794630481378</c:v>
                </c:pt>
                <c:pt idx="32">
                  <c:v>16.180661121769603</c:v>
                </c:pt>
                <c:pt idx="33">
                  <c:v>21.164814780613202</c:v>
                </c:pt>
                <c:pt idx="34">
                  <c:v>14.058626033108601</c:v>
                </c:pt>
                <c:pt idx="35">
                  <c:v>16.419204168047159</c:v>
                </c:pt>
                <c:pt idx="36">
                  <c:v>16.504836794033267</c:v>
                </c:pt>
                <c:pt idx="37">
                  <c:v>14.682806637615595</c:v>
                </c:pt>
                <c:pt idx="38">
                  <c:v>18.340925396643144</c:v>
                </c:pt>
                <c:pt idx="39">
                  <c:v>13.807490371823578</c:v>
                </c:pt>
                <c:pt idx="40">
                  <c:v>15.666190927401031</c:v>
                </c:pt>
                <c:pt idx="41">
                  <c:v>15.155551674104636</c:v>
                </c:pt>
                <c:pt idx="42">
                  <c:v>17.783196783381918</c:v>
                </c:pt>
                <c:pt idx="43">
                  <c:v>2.3357754457262825</c:v>
                </c:pt>
                <c:pt idx="44">
                  <c:v>17.729795164980366</c:v>
                </c:pt>
                <c:pt idx="45">
                  <c:v>14.156978084319144</c:v>
                </c:pt>
                <c:pt idx="46">
                  <c:v>22.98527277103863</c:v>
                </c:pt>
                <c:pt idx="47">
                  <c:v>14.5607155043423</c:v>
                </c:pt>
                <c:pt idx="48">
                  <c:v>17.25283731723049</c:v>
                </c:pt>
                <c:pt idx="49">
                  <c:v>13.620326367135657</c:v>
                </c:pt>
                <c:pt idx="50">
                  <c:v>11.518650902858109</c:v>
                </c:pt>
                <c:pt idx="51">
                  <c:v>19.637537770990388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42D-2943-8131-74FD64595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4353520"/>
        <c:axId val="1604355456"/>
      </c:scatterChart>
      <c:valAx>
        <c:axId val="160435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5456"/>
        <c:crosses val="autoZero"/>
        <c:crossBetween val="midCat"/>
      </c:valAx>
      <c:valAx>
        <c:axId val="16043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State-Level</a:t>
            </a:r>
            <a:r>
              <a:rPr lang="en-US" baseline="0"/>
              <a:t> Diabetes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331520779633488E-2"/>
          <c:y val="0.15768240834302491"/>
          <c:w val="0.90849737532808394"/>
          <c:h val="0.7981471217796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Merged!$I$1</c:f>
              <c:strCache>
                <c:ptCount val="1"/>
                <c:pt idx="0">
                  <c:v>BRFSS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Merged!$I$2:$I$53</c:f>
              <c:numCache>
                <c:formatCode>General</c:formatCode>
                <c:ptCount val="52"/>
                <c:pt idx="0">
                  <c:v>7</c:v>
                </c:pt>
                <c:pt idx="1">
                  <c:v>7.3</c:v>
                </c:pt>
                <c:pt idx="2">
                  <c:v>7.6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8.6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8.9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9.6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10.3</c:v>
                </c:pt>
                <c:pt idx="18">
                  <c:v>10.3</c:v>
                </c:pt>
                <c:pt idx="19">
                  <c:v>10.3</c:v>
                </c:pt>
                <c:pt idx="20">
                  <c:v>10.4</c:v>
                </c:pt>
                <c:pt idx="21">
                  <c:v>10.5</c:v>
                </c:pt>
                <c:pt idx="22">
                  <c:v>10.5</c:v>
                </c:pt>
                <c:pt idx="23">
                  <c:v>10.6</c:v>
                </c:pt>
                <c:pt idx="24">
                  <c:v>10.6</c:v>
                </c:pt>
                <c:pt idx="25">
                  <c:v>10.7</c:v>
                </c:pt>
                <c:pt idx="26">
                  <c:v>10.8</c:v>
                </c:pt>
                <c:pt idx="27">
                  <c:v>10.8</c:v>
                </c:pt>
                <c:pt idx="28">
                  <c:v>10.8</c:v>
                </c:pt>
                <c:pt idx="29">
                  <c:v>10.9</c:v>
                </c:pt>
                <c:pt idx="30">
                  <c:v>10.9</c:v>
                </c:pt>
                <c:pt idx="31">
                  <c:v>10.9</c:v>
                </c:pt>
                <c:pt idx="32">
                  <c:v>11</c:v>
                </c:pt>
                <c:pt idx="33">
                  <c:v>11.1</c:v>
                </c:pt>
                <c:pt idx="34">
                  <c:v>11.3</c:v>
                </c:pt>
                <c:pt idx="35">
                  <c:v>11.7</c:v>
                </c:pt>
                <c:pt idx="36">
                  <c:v>11.8</c:v>
                </c:pt>
                <c:pt idx="37">
                  <c:v>12</c:v>
                </c:pt>
                <c:pt idx="38">
                  <c:v>12</c:v>
                </c:pt>
                <c:pt idx="39">
                  <c:v>12.2</c:v>
                </c:pt>
                <c:pt idx="40">
                  <c:v>12.2</c:v>
                </c:pt>
                <c:pt idx="41">
                  <c:v>12.3</c:v>
                </c:pt>
                <c:pt idx="42">
                  <c:v>12.4</c:v>
                </c:pt>
                <c:pt idx="43">
                  <c:v>12.6</c:v>
                </c:pt>
                <c:pt idx="44">
                  <c:v>12.8</c:v>
                </c:pt>
                <c:pt idx="45">
                  <c:v>13.3</c:v>
                </c:pt>
                <c:pt idx="46">
                  <c:v>13.4</c:v>
                </c:pt>
                <c:pt idx="47">
                  <c:v>13.6</c:v>
                </c:pt>
                <c:pt idx="48">
                  <c:v>13.8</c:v>
                </c:pt>
                <c:pt idx="49">
                  <c:v>14</c:v>
                </c:pt>
                <c:pt idx="50">
                  <c:v>14.8</c:v>
                </c:pt>
                <c:pt idx="51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D44-354D-A33C-28A2D0B2D767}"/>
            </c:ext>
          </c:extLst>
        </c:ser>
        <c:ser>
          <c:idx val="1"/>
          <c:order val="1"/>
          <c:tx>
            <c:strRef>
              <c:f>Merged!$J$1</c:f>
              <c:strCache>
                <c:ptCount val="1"/>
                <c:pt idx="0">
                  <c:v>AllOfUs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Merged!$H$2:$H$53</c:f>
              <c:strCache>
                <c:ptCount val="52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United States</c:v>
                </c:pt>
                <c:pt idx="26">
                  <c:v>Kansas</c:v>
                </c:pt>
                <c:pt idx="27">
                  <c:v>New Jersey*</c:v>
                </c:pt>
                <c:pt idx="28">
                  <c:v>Pennsylvania</c:v>
                </c:pt>
                <c:pt idx="29">
                  <c:v>Arizona</c:v>
                </c:pt>
                <c:pt idx="30">
                  <c:v>Nevada</c:v>
                </c:pt>
                <c:pt idx="31">
                  <c:v>Virginia</c:v>
                </c:pt>
                <c:pt idx="32">
                  <c:v>Maryland</c:v>
                </c:pt>
                <c:pt idx="33">
                  <c:v>Michigan</c:v>
                </c:pt>
                <c:pt idx="34">
                  <c:v>Illinois</c:v>
                </c:pt>
                <c:pt idx="35">
                  <c:v>Florida</c:v>
                </c:pt>
                <c:pt idx="36">
                  <c:v>North Carolina</c:v>
                </c:pt>
                <c:pt idx="37">
                  <c:v>Georgia</c:v>
                </c:pt>
                <c:pt idx="38">
                  <c:v>Ohio</c:v>
                </c:pt>
                <c:pt idx="39">
                  <c:v>Oklahoma</c:v>
                </c:pt>
                <c:pt idx="40">
                  <c:v>Texas</c:v>
                </c:pt>
                <c:pt idx="41">
                  <c:v>New Mexico</c:v>
                </c:pt>
                <c:pt idx="42">
                  <c:v>Indiana</c:v>
                </c:pt>
                <c:pt idx="43">
                  <c:v>Louisiana</c:v>
                </c:pt>
                <c:pt idx="44">
                  <c:v>Delaware</c:v>
                </c:pt>
                <c:pt idx="45">
                  <c:v>Kentucky</c:v>
                </c:pt>
                <c:pt idx="46">
                  <c:v>South Carolina</c:v>
                </c:pt>
                <c:pt idx="47">
                  <c:v>Arkansas</c:v>
                </c:pt>
                <c:pt idx="48">
                  <c:v>Tennessee</c:v>
                </c:pt>
                <c:pt idx="49">
                  <c:v>Alabama</c:v>
                </c:pt>
                <c:pt idx="50">
                  <c:v>Mississippi</c:v>
                </c:pt>
                <c:pt idx="51">
                  <c:v>West Virginia</c:v>
                </c:pt>
              </c:strCache>
            </c:strRef>
          </c:xVal>
          <c:yVal>
            <c:numRef>
              <c:f>Merged!$J$2:$J$53</c:f>
              <c:numCache>
                <c:formatCode>0.0</c:formatCode>
                <c:ptCount val="52"/>
                <c:pt idx="0">
                  <c:v>12.907204488093422</c:v>
                </c:pt>
                <c:pt idx="1">
                  <c:v>12.165271949443323</c:v>
                </c:pt>
                <c:pt idx="2">
                  <c:v>14.905633078975503</c:v>
                </c:pt>
                <c:pt idx="3">
                  <c:v>14.040122833605476</c:v>
                </c:pt>
                <c:pt idx="4">
                  <c:v>12.163442954844859</c:v>
                </c:pt>
                <c:pt idx="5">
                  <c:v>26.055004184581797</c:v>
                </c:pt>
                <c:pt idx="6">
                  <c:v>13.445905410001084</c:v>
                </c:pt>
                <c:pt idx="7">
                  <c:v>12.440364301197075</c:v>
                </c:pt>
                <c:pt idx="8">
                  <c:v>26.015093499936921</c:v>
                </c:pt>
                <c:pt idx="9">
                  <c:v>21.703664700692972</c:v>
                </c:pt>
                <c:pt idx="10">
                  <c:v>11.31107137083583</c:v>
                </c:pt>
                <c:pt idx="11">
                  <c:v>10.757236567410287</c:v>
                </c:pt>
                <c:pt idx="12">
                  <c:v>25.874024590114601</c:v>
                </c:pt>
                <c:pt idx="13">
                  <c:v>12.808623776420699</c:v>
                </c:pt>
                <c:pt idx="14">
                  <c:v>13.565926449309593</c:v>
                </c:pt>
                <c:pt idx="15">
                  <c:v>14.98609033630793</c:v>
                </c:pt>
                <c:pt idx="16">
                  <c:v>10.726499389009124</c:v>
                </c:pt>
                <c:pt idx="17">
                  <c:v>14.127227145755739</c:v>
                </c:pt>
                <c:pt idx="18">
                  <c:v>11.917837024876327</c:v>
                </c:pt>
                <c:pt idx="19">
                  <c:v>11.209757535573241</c:v>
                </c:pt>
                <c:pt idx="20">
                  <c:v>26.477273662159611</c:v>
                </c:pt>
                <c:pt idx="21">
                  <c:v>14.222938396864832</c:v>
                </c:pt>
                <c:pt idx="22">
                  <c:v>19.053250298059602</c:v>
                </c:pt>
                <c:pt idx="23">
                  <c:v>26.931924869829597</c:v>
                </c:pt>
                <c:pt idx="24">
                  <c:v>11.368923626914549</c:v>
                </c:pt>
                <c:pt idx="25">
                  <c:v>15.3</c:v>
                </c:pt>
                <c:pt idx="26">
                  <c:v>10.589377745002567</c:v>
                </c:pt>
                <c:pt idx="27">
                  <c:v>20.692494856889095</c:v>
                </c:pt>
                <c:pt idx="28">
                  <c:v>23.767859289691735</c:v>
                </c:pt>
                <c:pt idx="29">
                  <c:v>14.817930350402712</c:v>
                </c:pt>
                <c:pt idx="30">
                  <c:v>14.556660466636966</c:v>
                </c:pt>
                <c:pt idx="31">
                  <c:v>16.042794630481378</c:v>
                </c:pt>
                <c:pt idx="32">
                  <c:v>16.180661121769603</c:v>
                </c:pt>
                <c:pt idx="33">
                  <c:v>21.164814780613202</c:v>
                </c:pt>
                <c:pt idx="34">
                  <c:v>14.058626033108601</c:v>
                </c:pt>
                <c:pt idx="35">
                  <c:v>16.419204168047159</c:v>
                </c:pt>
                <c:pt idx="36">
                  <c:v>16.504836794033267</c:v>
                </c:pt>
                <c:pt idx="37">
                  <c:v>14.682806637615595</c:v>
                </c:pt>
                <c:pt idx="38">
                  <c:v>18.340925396643144</c:v>
                </c:pt>
                <c:pt idx="39">
                  <c:v>13.807490371823578</c:v>
                </c:pt>
                <c:pt idx="40">
                  <c:v>15.666190927401031</c:v>
                </c:pt>
                <c:pt idx="41">
                  <c:v>15.155551674104636</c:v>
                </c:pt>
                <c:pt idx="42">
                  <c:v>17.783196783381918</c:v>
                </c:pt>
                <c:pt idx="43">
                  <c:v>2.3357754457262825</c:v>
                </c:pt>
                <c:pt idx="44">
                  <c:v>17.729795164980366</c:v>
                </c:pt>
                <c:pt idx="45">
                  <c:v>14.156978084319144</c:v>
                </c:pt>
                <c:pt idx="46">
                  <c:v>22.98527277103863</c:v>
                </c:pt>
                <c:pt idx="47">
                  <c:v>14.5607155043423</c:v>
                </c:pt>
                <c:pt idx="48">
                  <c:v>17.25283731723049</c:v>
                </c:pt>
                <c:pt idx="49">
                  <c:v>13.620326367135657</c:v>
                </c:pt>
                <c:pt idx="50">
                  <c:v>11.518650902858109</c:v>
                </c:pt>
                <c:pt idx="51">
                  <c:v>19.637537770990388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D44-354D-A33C-28A2D0B2D7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4353520"/>
        <c:axId val="1604355456"/>
      </c:scatterChart>
      <c:valAx>
        <c:axId val="160435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5456"/>
        <c:crosses val="autoZero"/>
        <c:crossBetween val="midCat"/>
      </c:valAx>
      <c:valAx>
        <c:axId val="16043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Percent With Diabetes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B-4243-B552-EFC6BF01D0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B-4243-B552-EFC6BF01D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4B-4243-B552-EFC6BF01D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4B-4243-B552-EFC6BF01D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4B-4243-B552-EFC6BF01D0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4B-4243-B552-EFC6BF01D0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4B-4243-B552-EFC6BF01D02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4B-4243-B552-EFC6BF01D0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4B-4243-B552-EFC6BF01D02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4B-4243-B552-EFC6BF01D02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94B-4243-B552-EFC6BF01D02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94B-4243-B552-EFC6BF01D02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94B-4243-B552-EFC6BF01D02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94B-4243-B552-EFC6BF01D02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94B-4243-B552-EFC6BF01D02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94B-4243-B552-EFC6BF01D02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94B-4243-B552-EFC6BF01D02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94B-4243-B552-EFC6BF01D02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94B-4243-B552-EFC6BF01D02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94B-4243-B552-EFC6BF01D02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94B-4243-B552-EFC6BF01D02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94B-4243-B552-EFC6BF01D02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94B-4243-B552-EFC6BF01D02B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94B-4243-B552-EFC6BF01D02B}"/>
              </c:ext>
            </c:extLst>
          </c:dPt>
          <c:dPt>
            <c:idx val="3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94B-4243-B552-EFC6BF01D02B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94B-4243-B552-EFC6BF01D0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94B-4243-B552-EFC6BF01D02B}"/>
              </c:ext>
            </c:extLst>
          </c:dPt>
          <c:cat>
            <c:strRef>
              <c:f>Summary!$A$2:$A$34</c:f>
              <c:strCache>
                <c:ptCount val="33"/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70+</c:v>
                </c:pt>
                <c:pt idx="8">
                  <c:v>Female</c:v>
                </c:pt>
                <c:pt idx="9">
                  <c:v>Male</c:v>
                </c:pt>
                <c:pt idx="12">
                  <c:v>No Insurance</c:v>
                </c:pt>
                <c:pt idx="13">
                  <c:v>Yes Insurance</c:v>
                </c:pt>
                <c:pt idx="14">
                  <c:v>Missing</c:v>
                </c:pt>
                <c:pt idx="16">
                  <c:v>NH White</c:v>
                </c:pt>
                <c:pt idx="17">
                  <c:v>NH Black</c:v>
                </c:pt>
                <c:pt idx="18">
                  <c:v>Hispanic</c:v>
                </c:pt>
                <c:pt idx="19">
                  <c:v>NH Asian</c:v>
                </c:pt>
                <c:pt idx="20">
                  <c:v>Other</c:v>
                </c:pt>
                <c:pt idx="22">
                  <c:v>Not Grad</c:v>
                </c:pt>
                <c:pt idx="23">
                  <c:v>High School Grad</c:v>
                </c:pt>
                <c:pt idx="24">
                  <c:v>Some College</c:v>
                </c:pt>
                <c:pt idx="25">
                  <c:v>College Grad</c:v>
                </c:pt>
                <c:pt idx="26">
                  <c:v>Missing</c:v>
                </c:pt>
                <c:pt idx="28">
                  <c:v>&lt;25K</c:v>
                </c:pt>
                <c:pt idx="29">
                  <c:v>25-50K</c:v>
                </c:pt>
                <c:pt idx="30">
                  <c:v>50-100K:</c:v>
                </c:pt>
                <c:pt idx="31">
                  <c:v>&gt;100K</c:v>
                </c:pt>
                <c:pt idx="32">
                  <c:v>Missing</c:v>
                </c:pt>
              </c:strCache>
            </c:strRef>
          </c:cat>
          <c:val>
            <c:numRef>
              <c:f>Summary!$B$2:$B$34</c:f>
              <c:numCache>
                <c:formatCode>0.0%</c:formatCode>
                <c:ptCount val="33"/>
                <c:pt idx="1">
                  <c:v>3.2823420073955022E-2</c:v>
                </c:pt>
                <c:pt idx="2">
                  <c:v>6.3659765142186908E-2</c:v>
                </c:pt>
                <c:pt idx="3">
                  <c:v>0.1241010100665457</c:v>
                </c:pt>
                <c:pt idx="4">
                  <c:v>0.2175438374176745</c:v>
                </c:pt>
                <c:pt idx="5">
                  <c:v>0.27646574499638671</c:v>
                </c:pt>
                <c:pt idx="6">
                  <c:v>0.33617083752535531</c:v>
                </c:pt>
                <c:pt idx="8">
                  <c:v>0.159945</c:v>
                </c:pt>
                <c:pt idx="9">
                  <c:v>0.16689899999999999</c:v>
                </c:pt>
                <c:pt idx="12">
                  <c:v>9.4492999999999994E-2</c:v>
                </c:pt>
                <c:pt idx="13">
                  <c:v>0.171454</c:v>
                </c:pt>
                <c:pt idx="14">
                  <c:v>0.11031000000000001</c:v>
                </c:pt>
                <c:pt idx="16">
                  <c:v>0.17367299999999999</c:v>
                </c:pt>
                <c:pt idx="17">
                  <c:v>0.17135500000000001</c:v>
                </c:pt>
                <c:pt idx="18">
                  <c:v>0.15093899999999999</c:v>
                </c:pt>
                <c:pt idx="19">
                  <c:v>9.0833999999999998E-2</c:v>
                </c:pt>
                <c:pt idx="20">
                  <c:v>0.13030800000000001</c:v>
                </c:pt>
                <c:pt idx="22">
                  <c:v>0.20624400000000001</c:v>
                </c:pt>
                <c:pt idx="23">
                  <c:v>0.169291</c:v>
                </c:pt>
                <c:pt idx="24">
                  <c:v>0.17247399999999999</c:v>
                </c:pt>
                <c:pt idx="25">
                  <c:v>0.141127</c:v>
                </c:pt>
                <c:pt idx="26">
                  <c:v>0.16445599999999999</c:v>
                </c:pt>
                <c:pt idx="28">
                  <c:v>0.16514699999999999</c:v>
                </c:pt>
                <c:pt idx="29">
                  <c:v>0.15458</c:v>
                </c:pt>
                <c:pt idx="30">
                  <c:v>0.16659199999999999</c:v>
                </c:pt>
                <c:pt idx="31">
                  <c:v>0.142848</c:v>
                </c:pt>
                <c:pt idx="32">
                  <c:v>0.17610200000000001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994B-4243-B552-EFC6BF01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645295"/>
        <c:axId val="1159646943"/>
      </c:barChart>
      <c:catAx>
        <c:axId val="115964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46943"/>
        <c:crosses val="autoZero"/>
        <c:auto val="1"/>
        <c:lblAlgn val="ctr"/>
        <c:lblOffset val="100"/>
        <c:noMultiLvlLbl val="0"/>
      </c:catAx>
      <c:valAx>
        <c:axId val="1159646943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4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Sex</a:t>
            </a:r>
            <a:r>
              <a:rPr lang="en-US" baseline="0"/>
              <a:t> by Education Interaction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10-7849-9F8D-4E9BF1C7442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10-7849-9F8D-4E9BF1C7442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10-7849-9F8D-4E9BF1C7442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10-7849-9F8D-4E9BF1C7442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10-7849-9F8D-4E9BF1C74423}"/>
              </c:ext>
            </c:extLst>
          </c:dPt>
          <c:cat>
            <c:strRef>
              <c:f>Summary!$A$36:$A$46</c:f>
              <c:strCache>
                <c:ptCount val="11"/>
                <c:pt idx="0">
                  <c:v>Female_Not Grad</c:v>
                </c:pt>
                <c:pt idx="1">
                  <c:v>Female_High School Grad</c:v>
                </c:pt>
                <c:pt idx="2">
                  <c:v>Female_Some College</c:v>
                </c:pt>
                <c:pt idx="3">
                  <c:v>Female_College Grad</c:v>
                </c:pt>
                <c:pt idx="4">
                  <c:v>Female_Missing</c:v>
                </c:pt>
                <c:pt idx="6">
                  <c:v>Male_Not Grad</c:v>
                </c:pt>
                <c:pt idx="7">
                  <c:v>Male_High School Grad</c:v>
                </c:pt>
                <c:pt idx="8">
                  <c:v>Male_Some College</c:v>
                </c:pt>
                <c:pt idx="9">
                  <c:v>Male_College Grad</c:v>
                </c:pt>
                <c:pt idx="10">
                  <c:v>Male_Missing</c:v>
                </c:pt>
              </c:strCache>
            </c:strRef>
          </c:cat>
          <c:val>
            <c:numRef>
              <c:f>Summary!$B$36:$B$46</c:f>
              <c:numCache>
                <c:formatCode>0.0%</c:formatCode>
                <c:ptCount val="11"/>
                <c:pt idx="0">
                  <c:v>0.223</c:v>
                </c:pt>
                <c:pt idx="1">
                  <c:v>0.182</c:v>
                </c:pt>
                <c:pt idx="2">
                  <c:v>0.17100000000000001</c:v>
                </c:pt>
                <c:pt idx="3">
                  <c:v>0.123</c:v>
                </c:pt>
                <c:pt idx="4">
                  <c:v>0.192</c:v>
                </c:pt>
                <c:pt idx="6">
                  <c:v>0.191</c:v>
                </c:pt>
                <c:pt idx="7">
                  <c:v>0.158</c:v>
                </c:pt>
                <c:pt idx="8">
                  <c:v>0.17375553227633969</c:v>
                </c:pt>
                <c:pt idx="9">
                  <c:v>0.16279911808551131</c:v>
                </c:pt>
                <c:pt idx="10">
                  <c:v>0.14599999999999999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10-7849-9F8D-4E9BF1C744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4620111"/>
        <c:axId val="329602768"/>
      </c:barChart>
      <c:catAx>
        <c:axId val="13146201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602768"/>
        <c:crosses val="autoZero"/>
        <c:auto val="1"/>
        <c:lblAlgn val="ctr"/>
        <c:lblOffset val="100"/>
        <c:noMultiLvlLbl val="0"/>
      </c:catAx>
      <c:valAx>
        <c:axId val="329602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4620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State-Level</a:t>
            </a:r>
            <a:r>
              <a:rPr lang="en-US" baseline="0"/>
              <a:t> Diabetes Rates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6331520779633488E-2"/>
          <c:y val="0.15768240834302491"/>
          <c:w val="0.90849737532808394"/>
          <c:h val="0.7981471217796805"/>
        </c:manualLayout>
      </c:layout>
      <c:scatterChart>
        <c:scatterStyle val="lineMarker"/>
        <c:varyColors val="0"/>
        <c:ser>
          <c:idx val="0"/>
          <c:order val="0"/>
          <c:tx>
            <c:strRef>
              <c:f>Merged!$I$1</c:f>
              <c:strCache>
                <c:ptCount val="1"/>
                <c:pt idx="0">
                  <c:v>BRFSS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strRef>
              <c:f>Merged!$H$2:$H$52</c:f>
              <c:strCache>
                <c:ptCount val="51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Kansas</c:v>
                </c:pt>
                <c:pt idx="26">
                  <c:v>New Jersey*</c:v>
                </c:pt>
                <c:pt idx="27">
                  <c:v>Pennsylvania</c:v>
                </c:pt>
                <c:pt idx="28">
                  <c:v>Arizona</c:v>
                </c:pt>
                <c:pt idx="29">
                  <c:v>Nevada</c:v>
                </c:pt>
                <c:pt idx="30">
                  <c:v>Virginia</c:v>
                </c:pt>
                <c:pt idx="31">
                  <c:v>Maryland</c:v>
                </c:pt>
                <c:pt idx="32">
                  <c:v>Michigan</c:v>
                </c:pt>
                <c:pt idx="33">
                  <c:v>Illinois</c:v>
                </c:pt>
                <c:pt idx="34">
                  <c:v>Florida</c:v>
                </c:pt>
                <c:pt idx="35">
                  <c:v>North Carolina</c:v>
                </c:pt>
                <c:pt idx="36">
                  <c:v>Georgia</c:v>
                </c:pt>
                <c:pt idx="37">
                  <c:v>Ohio</c:v>
                </c:pt>
                <c:pt idx="38">
                  <c:v>Oklahoma</c:v>
                </c:pt>
                <c:pt idx="39">
                  <c:v>Texas</c:v>
                </c:pt>
                <c:pt idx="40">
                  <c:v>New Mexico</c:v>
                </c:pt>
                <c:pt idx="41">
                  <c:v>Indiana</c:v>
                </c:pt>
                <c:pt idx="42">
                  <c:v>Louisiana</c:v>
                </c:pt>
                <c:pt idx="43">
                  <c:v>Delaware</c:v>
                </c:pt>
                <c:pt idx="44">
                  <c:v>Kentucky</c:v>
                </c:pt>
                <c:pt idx="45">
                  <c:v>South Carolina</c:v>
                </c:pt>
                <c:pt idx="46">
                  <c:v>Arkansas</c:v>
                </c:pt>
                <c:pt idx="47">
                  <c:v>Tennessee</c:v>
                </c:pt>
                <c:pt idx="48">
                  <c:v>Alabama</c:v>
                </c:pt>
                <c:pt idx="49">
                  <c:v>Mississippi</c:v>
                </c:pt>
                <c:pt idx="50">
                  <c:v>West Virginia</c:v>
                </c:pt>
              </c:strCache>
            </c:strRef>
          </c:xVal>
          <c:yVal>
            <c:numRef>
              <c:f>Merged!$I$2:$I$52</c:f>
              <c:numCache>
                <c:formatCode>General</c:formatCode>
                <c:ptCount val="51"/>
                <c:pt idx="0">
                  <c:v>7</c:v>
                </c:pt>
                <c:pt idx="1">
                  <c:v>7.3</c:v>
                </c:pt>
                <c:pt idx="2">
                  <c:v>7.6</c:v>
                </c:pt>
                <c:pt idx="3">
                  <c:v>7.8</c:v>
                </c:pt>
                <c:pt idx="4">
                  <c:v>8</c:v>
                </c:pt>
                <c:pt idx="5">
                  <c:v>8.4</c:v>
                </c:pt>
                <c:pt idx="6">
                  <c:v>8.6</c:v>
                </c:pt>
                <c:pt idx="7">
                  <c:v>8.6999999999999993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8.8000000000000007</c:v>
                </c:pt>
                <c:pt idx="11">
                  <c:v>8.9</c:v>
                </c:pt>
                <c:pt idx="12">
                  <c:v>9.1999999999999993</c:v>
                </c:pt>
                <c:pt idx="13">
                  <c:v>9.4</c:v>
                </c:pt>
                <c:pt idx="14">
                  <c:v>9.6</c:v>
                </c:pt>
                <c:pt idx="15">
                  <c:v>10.1</c:v>
                </c:pt>
                <c:pt idx="16">
                  <c:v>10.199999999999999</c:v>
                </c:pt>
                <c:pt idx="17">
                  <c:v>10.3</c:v>
                </c:pt>
                <c:pt idx="18">
                  <c:v>10.3</c:v>
                </c:pt>
                <c:pt idx="19">
                  <c:v>10.3</c:v>
                </c:pt>
                <c:pt idx="20">
                  <c:v>10.4</c:v>
                </c:pt>
                <c:pt idx="21">
                  <c:v>10.5</c:v>
                </c:pt>
                <c:pt idx="22">
                  <c:v>10.5</c:v>
                </c:pt>
                <c:pt idx="23">
                  <c:v>10.6</c:v>
                </c:pt>
                <c:pt idx="24">
                  <c:v>10.6</c:v>
                </c:pt>
                <c:pt idx="25">
                  <c:v>10.8</c:v>
                </c:pt>
                <c:pt idx="26">
                  <c:v>10.8</c:v>
                </c:pt>
                <c:pt idx="27">
                  <c:v>10.8</c:v>
                </c:pt>
                <c:pt idx="28">
                  <c:v>10.9</c:v>
                </c:pt>
                <c:pt idx="29">
                  <c:v>10.9</c:v>
                </c:pt>
                <c:pt idx="30">
                  <c:v>10.9</c:v>
                </c:pt>
                <c:pt idx="31">
                  <c:v>11</c:v>
                </c:pt>
                <c:pt idx="32">
                  <c:v>11.1</c:v>
                </c:pt>
                <c:pt idx="33">
                  <c:v>11.3</c:v>
                </c:pt>
                <c:pt idx="34">
                  <c:v>11.7</c:v>
                </c:pt>
                <c:pt idx="35">
                  <c:v>11.8</c:v>
                </c:pt>
                <c:pt idx="36">
                  <c:v>12</c:v>
                </c:pt>
                <c:pt idx="37">
                  <c:v>12</c:v>
                </c:pt>
                <c:pt idx="38">
                  <c:v>12.2</c:v>
                </c:pt>
                <c:pt idx="39">
                  <c:v>12.2</c:v>
                </c:pt>
                <c:pt idx="40">
                  <c:v>12.3</c:v>
                </c:pt>
                <c:pt idx="41">
                  <c:v>12.4</c:v>
                </c:pt>
                <c:pt idx="42">
                  <c:v>12.6</c:v>
                </c:pt>
                <c:pt idx="43">
                  <c:v>12.8</c:v>
                </c:pt>
                <c:pt idx="44">
                  <c:v>13.3</c:v>
                </c:pt>
                <c:pt idx="45">
                  <c:v>13.4</c:v>
                </c:pt>
                <c:pt idx="46">
                  <c:v>13.6</c:v>
                </c:pt>
                <c:pt idx="47">
                  <c:v>13.8</c:v>
                </c:pt>
                <c:pt idx="48">
                  <c:v>14</c:v>
                </c:pt>
                <c:pt idx="49">
                  <c:v>14.8</c:v>
                </c:pt>
                <c:pt idx="50">
                  <c:v>15.7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D8C-5645-AC66-2A2C062B684C}"/>
            </c:ext>
          </c:extLst>
        </c:ser>
        <c:ser>
          <c:idx val="1"/>
          <c:order val="1"/>
          <c:tx>
            <c:strRef>
              <c:f>Merged!$J$1</c:f>
              <c:strCache>
                <c:ptCount val="1"/>
                <c:pt idx="0">
                  <c:v>AllOfUs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strRef>
              <c:f>Merged!$H$2:$H$52</c:f>
              <c:strCache>
                <c:ptCount val="51"/>
                <c:pt idx="0">
                  <c:v>Colorado</c:v>
                </c:pt>
                <c:pt idx="1">
                  <c:v>Alaska</c:v>
                </c:pt>
                <c:pt idx="2">
                  <c:v>Montana</c:v>
                </c:pt>
                <c:pt idx="3">
                  <c:v>Wyoming</c:v>
                </c:pt>
                <c:pt idx="4">
                  <c:v>Utah</c:v>
                </c:pt>
                <c:pt idx="5">
                  <c:v>Massachusetts</c:v>
                </c:pt>
                <c:pt idx="6">
                  <c:v>Oregon</c:v>
                </c:pt>
                <c:pt idx="7">
                  <c:v>District of Columbia</c:v>
                </c:pt>
                <c:pt idx="8">
                  <c:v>Vermont</c:v>
                </c:pt>
                <c:pt idx="9">
                  <c:v>Wisconsin</c:v>
                </c:pt>
                <c:pt idx="10">
                  <c:v>Minnesota</c:v>
                </c:pt>
                <c:pt idx="11">
                  <c:v>North Dakota</c:v>
                </c:pt>
                <c:pt idx="12">
                  <c:v>New Hampshire</c:v>
                </c:pt>
                <c:pt idx="13">
                  <c:v>Washington</c:v>
                </c:pt>
                <c:pt idx="14">
                  <c:v>Connecticut</c:v>
                </c:pt>
                <c:pt idx="15">
                  <c:v>California</c:v>
                </c:pt>
                <c:pt idx="16">
                  <c:v>Nebraska</c:v>
                </c:pt>
                <c:pt idx="17">
                  <c:v>Idaho</c:v>
                </c:pt>
                <c:pt idx="18">
                  <c:v>Iowa</c:v>
                </c:pt>
                <c:pt idx="19">
                  <c:v>Missouri</c:v>
                </c:pt>
                <c:pt idx="20">
                  <c:v>Rhode Island</c:v>
                </c:pt>
                <c:pt idx="21">
                  <c:v>Hawaii</c:v>
                </c:pt>
                <c:pt idx="22">
                  <c:v>New York</c:v>
                </c:pt>
                <c:pt idx="23">
                  <c:v>Maine</c:v>
                </c:pt>
                <c:pt idx="24">
                  <c:v>South Dakota</c:v>
                </c:pt>
                <c:pt idx="25">
                  <c:v>Kansas</c:v>
                </c:pt>
                <c:pt idx="26">
                  <c:v>New Jersey*</c:v>
                </c:pt>
                <c:pt idx="27">
                  <c:v>Pennsylvania</c:v>
                </c:pt>
                <c:pt idx="28">
                  <c:v>Arizona</c:v>
                </c:pt>
                <c:pt idx="29">
                  <c:v>Nevada</c:v>
                </c:pt>
                <c:pt idx="30">
                  <c:v>Virginia</c:v>
                </c:pt>
                <c:pt idx="31">
                  <c:v>Maryland</c:v>
                </c:pt>
                <c:pt idx="32">
                  <c:v>Michigan</c:v>
                </c:pt>
                <c:pt idx="33">
                  <c:v>Illinois</c:v>
                </c:pt>
                <c:pt idx="34">
                  <c:v>Florida</c:v>
                </c:pt>
                <c:pt idx="35">
                  <c:v>North Carolina</c:v>
                </c:pt>
                <c:pt idx="36">
                  <c:v>Georgia</c:v>
                </c:pt>
                <c:pt idx="37">
                  <c:v>Ohio</c:v>
                </c:pt>
                <c:pt idx="38">
                  <c:v>Oklahoma</c:v>
                </c:pt>
                <c:pt idx="39">
                  <c:v>Texas</c:v>
                </c:pt>
                <c:pt idx="40">
                  <c:v>New Mexico</c:v>
                </c:pt>
                <c:pt idx="41">
                  <c:v>Indiana</c:v>
                </c:pt>
                <c:pt idx="42">
                  <c:v>Louisiana</c:v>
                </c:pt>
                <c:pt idx="43">
                  <c:v>Delaware</c:v>
                </c:pt>
                <c:pt idx="44">
                  <c:v>Kentucky</c:v>
                </c:pt>
                <c:pt idx="45">
                  <c:v>South Carolina</c:v>
                </c:pt>
                <c:pt idx="46">
                  <c:v>Arkansas</c:v>
                </c:pt>
                <c:pt idx="47">
                  <c:v>Tennessee</c:v>
                </c:pt>
                <c:pt idx="48">
                  <c:v>Alabama</c:v>
                </c:pt>
                <c:pt idx="49">
                  <c:v>Mississippi</c:v>
                </c:pt>
                <c:pt idx="50">
                  <c:v>West Virginia</c:v>
                </c:pt>
              </c:strCache>
            </c:strRef>
          </c:xVal>
          <c:yVal>
            <c:numRef>
              <c:f>Merged!$J$2:$J$52</c:f>
              <c:numCache>
                <c:formatCode>0.0</c:formatCode>
                <c:ptCount val="51"/>
                <c:pt idx="0">
                  <c:v>14.156532370408714</c:v>
                </c:pt>
                <c:pt idx="1">
                  <c:v>13.402727185626146</c:v>
                </c:pt>
                <c:pt idx="2">
                  <c:v>15.566075860298382</c:v>
                </c:pt>
                <c:pt idx="3">
                  <c:v>15.087246689536027</c:v>
                </c:pt>
                <c:pt idx="4">
                  <c:v>12.951036871926572</c:v>
                </c:pt>
                <c:pt idx="5">
                  <c:v>26.613065323006406</c:v>
                </c:pt>
                <c:pt idx="6">
                  <c:v>14.711557835676311</c:v>
                </c:pt>
                <c:pt idx="7">
                  <c:v>11.815066419636478</c:v>
                </c:pt>
                <c:pt idx="8">
                  <c:v>27.732537663862256</c:v>
                </c:pt>
                <c:pt idx="9">
                  <c:v>19.174226351117266</c:v>
                </c:pt>
                <c:pt idx="10">
                  <c:v>9.8064003550780168</c:v>
                </c:pt>
                <c:pt idx="11">
                  <c:v>9.3413536097228196</c:v>
                </c:pt>
                <c:pt idx="12">
                  <c:v>27.541527305432979</c:v>
                </c:pt>
                <c:pt idx="13">
                  <c:v>14.150391167937414</c:v>
                </c:pt>
                <c:pt idx="14">
                  <c:v>23.436543624551291</c:v>
                </c:pt>
                <c:pt idx="15">
                  <c:v>14.070947000849657</c:v>
                </c:pt>
                <c:pt idx="16">
                  <c:v>9.6453207232449891</c:v>
                </c:pt>
                <c:pt idx="17">
                  <c:v>14.821739617986768</c:v>
                </c:pt>
                <c:pt idx="18">
                  <c:v>9.9428976162764187</c:v>
                </c:pt>
                <c:pt idx="19">
                  <c:v>9.9589141937932961</c:v>
                </c:pt>
                <c:pt idx="20">
                  <c:v>26.636963095704765</c:v>
                </c:pt>
                <c:pt idx="21">
                  <c:v>14.982754804594775</c:v>
                </c:pt>
                <c:pt idx="22">
                  <c:v>20.264693413326963</c:v>
                </c:pt>
                <c:pt idx="23">
                  <c:v>28.672586039800922</c:v>
                </c:pt>
                <c:pt idx="24">
                  <c:v>9.9479701175489925</c:v>
                </c:pt>
                <c:pt idx="25">
                  <c:v>9.7164687450432989</c:v>
                </c:pt>
                <c:pt idx="26">
                  <c:v>20.726658530840091</c:v>
                </c:pt>
                <c:pt idx="27">
                  <c:v>21.986631954170068</c:v>
                </c:pt>
                <c:pt idx="28">
                  <c:v>15.256315879428989</c:v>
                </c:pt>
                <c:pt idx="29">
                  <c:v>14.765621403551354</c:v>
                </c:pt>
                <c:pt idx="30">
                  <c:v>14.550825494121153</c:v>
                </c:pt>
                <c:pt idx="31">
                  <c:v>14.767001430277119</c:v>
                </c:pt>
                <c:pt idx="32">
                  <c:v>21.941018120352414</c:v>
                </c:pt>
                <c:pt idx="33">
                  <c:v>13.37660736777975</c:v>
                </c:pt>
                <c:pt idx="34">
                  <c:v>14.677673673893061</c:v>
                </c:pt>
                <c:pt idx="35">
                  <c:v>14.817947830569183</c:v>
                </c:pt>
                <c:pt idx="36">
                  <c:v>14.357005455423021</c:v>
                </c:pt>
                <c:pt idx="37">
                  <c:v>16.83043675679944</c:v>
                </c:pt>
                <c:pt idx="38">
                  <c:v>12.058002886308129</c:v>
                </c:pt>
                <c:pt idx="39">
                  <c:v>14.936825122736522</c:v>
                </c:pt>
                <c:pt idx="40">
                  <c:v>15.060303315573387</c:v>
                </c:pt>
                <c:pt idx="41">
                  <c:v>16.310715834754404</c:v>
                </c:pt>
                <c:pt idx="42">
                  <c:v>2.3406165297869483</c:v>
                </c:pt>
                <c:pt idx="43">
                  <c:v>15.854670821799116</c:v>
                </c:pt>
                <c:pt idx="44">
                  <c:v>14.17125886379603</c:v>
                </c:pt>
                <c:pt idx="45">
                  <c:v>28.187805624531382</c:v>
                </c:pt>
                <c:pt idx="46">
                  <c:v>12.522076349675581</c:v>
                </c:pt>
                <c:pt idx="47">
                  <c:v>19.908436658127926</c:v>
                </c:pt>
                <c:pt idx="48">
                  <c:v>13.605392096503163</c:v>
                </c:pt>
                <c:pt idx="49">
                  <c:v>15.147615861593009</c:v>
                </c:pt>
                <c:pt idx="50">
                  <c:v>16.180572123789471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D8C-5645-AC66-2A2C062B68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4353520"/>
        <c:axId val="1604355456"/>
      </c:scatterChart>
      <c:valAx>
        <c:axId val="1604353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5456"/>
        <c:crosses val="autoZero"/>
        <c:crossBetween val="midCat"/>
      </c:valAx>
      <c:valAx>
        <c:axId val="160435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35352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Summary!$N$1</c:f>
              <c:strCache>
                <c:ptCount val="1"/>
                <c:pt idx="0">
                  <c:v>Percent With Diabetes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E-FB4D-8C39-1036393810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E-FB4D-8C39-1036393810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E-FB4D-8C39-1036393810B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8E-FB4D-8C39-1036393810B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8E-FB4D-8C39-1036393810B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8E-FB4D-8C39-1036393810B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8E-FB4D-8C39-1036393810B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8E-FB4D-8C39-1036393810B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8E-FB4D-8C39-1036393810B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08E-FB4D-8C39-1036393810B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08E-FB4D-8C39-1036393810B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08E-FB4D-8C39-1036393810B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08E-FB4D-8C39-1036393810B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08E-FB4D-8C39-1036393810BC}"/>
              </c:ext>
            </c:extLst>
          </c:dPt>
          <c:cat>
            <c:strRef>
              <c:f>Summary!$M$2:$M$25</c:f>
              <c:strCache>
                <c:ptCount val="24"/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70+</c:v>
                </c:pt>
                <c:pt idx="8">
                  <c:v>Female</c:v>
                </c:pt>
                <c:pt idx="9">
                  <c:v>Male</c:v>
                </c:pt>
                <c:pt idx="11">
                  <c:v>Female_18-29</c:v>
                </c:pt>
                <c:pt idx="12">
                  <c:v>Female_30-39</c:v>
                </c:pt>
                <c:pt idx="13">
                  <c:v>Female_40-49</c:v>
                </c:pt>
                <c:pt idx="14">
                  <c:v>Female_50-59</c:v>
                </c:pt>
                <c:pt idx="15">
                  <c:v>Female_60-69</c:v>
                </c:pt>
                <c:pt idx="16">
                  <c:v>Female_70+</c:v>
                </c:pt>
                <c:pt idx="18">
                  <c:v>Male_18-29</c:v>
                </c:pt>
                <c:pt idx="19">
                  <c:v>Male_30-39</c:v>
                </c:pt>
                <c:pt idx="20">
                  <c:v>Male_40-49</c:v>
                </c:pt>
                <c:pt idx="21">
                  <c:v>Male_50-59</c:v>
                </c:pt>
                <c:pt idx="22">
                  <c:v>Male_60-69</c:v>
                </c:pt>
                <c:pt idx="23">
                  <c:v>Male_70+</c:v>
                </c:pt>
              </c:strCache>
            </c:strRef>
          </c:cat>
          <c:val>
            <c:numRef>
              <c:f>Summary!$N$2:$N$25</c:f>
              <c:numCache>
                <c:formatCode>0.0%</c:formatCode>
                <c:ptCount val="24"/>
                <c:pt idx="1">
                  <c:v>3.2000000000000001E-2</c:v>
                </c:pt>
                <c:pt idx="2">
                  <c:v>6.0999999999999999E-2</c:v>
                </c:pt>
                <c:pt idx="3">
                  <c:v>0.122</c:v>
                </c:pt>
                <c:pt idx="4">
                  <c:v>0.20799999999999999</c:v>
                </c:pt>
                <c:pt idx="5">
                  <c:v>0.27399999999999997</c:v>
                </c:pt>
                <c:pt idx="6">
                  <c:v>0.33700000000000002</c:v>
                </c:pt>
                <c:pt idx="8">
                  <c:v>0.17086601816114899</c:v>
                </c:pt>
                <c:pt idx="9">
                  <c:v>0.15</c:v>
                </c:pt>
                <c:pt idx="11">
                  <c:v>3.7999999999999999E-2</c:v>
                </c:pt>
                <c:pt idx="12">
                  <c:v>7.5999999999999998E-2</c:v>
                </c:pt>
                <c:pt idx="13">
                  <c:v>0.13400000000000001</c:v>
                </c:pt>
                <c:pt idx="14">
                  <c:v>0.21199999999999999</c:v>
                </c:pt>
                <c:pt idx="15">
                  <c:v>0.27800000000000002</c:v>
                </c:pt>
                <c:pt idx="16">
                  <c:v>0.32800000000000001</c:v>
                </c:pt>
                <c:pt idx="18">
                  <c:v>2.5000000000000001E-2</c:v>
                </c:pt>
                <c:pt idx="19">
                  <c:v>4.4999999999999998E-2</c:v>
                </c:pt>
                <c:pt idx="20">
                  <c:v>0.11</c:v>
                </c:pt>
                <c:pt idx="21">
                  <c:v>0.20399999999999999</c:v>
                </c:pt>
                <c:pt idx="22">
                  <c:v>0.26900000000000002</c:v>
                </c:pt>
                <c:pt idx="23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08E-FB4D-8C39-10363938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102143"/>
        <c:axId val="1088825344"/>
      </c:barChart>
      <c:catAx>
        <c:axId val="12010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25344"/>
        <c:crosses val="autoZero"/>
        <c:auto val="1"/>
        <c:lblAlgn val="ctr"/>
        <c:lblOffset val="100"/>
        <c:noMultiLvlLbl val="0"/>
      </c:catAx>
      <c:valAx>
        <c:axId val="10888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Summary!$N$1</c:f>
              <c:strCache>
                <c:ptCount val="1"/>
                <c:pt idx="0">
                  <c:v>Percent With Diabetes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8E-FB4D-8C39-1036393810B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8E-FB4D-8C39-1036393810B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08E-FB4D-8C39-1036393810B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08E-FB4D-8C39-1036393810B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08E-FB4D-8C39-1036393810B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08E-FB4D-8C39-1036393810BC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08E-FB4D-8C39-1036393810B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08E-FB4D-8C39-1036393810B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08E-FB4D-8C39-1036393810BC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08E-FB4D-8C39-1036393810B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08E-FB4D-8C39-1036393810B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08E-FB4D-8C39-1036393810BC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208E-FB4D-8C39-1036393810B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08E-FB4D-8C39-1036393810BC}"/>
              </c:ext>
            </c:extLst>
          </c:dPt>
          <c:cat>
            <c:strRef>
              <c:f>Summary!$M$2:$M$25</c:f>
              <c:strCache>
                <c:ptCount val="24"/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70+</c:v>
                </c:pt>
                <c:pt idx="8">
                  <c:v>Female</c:v>
                </c:pt>
                <c:pt idx="9">
                  <c:v>Male</c:v>
                </c:pt>
                <c:pt idx="11">
                  <c:v>Female_18-29</c:v>
                </c:pt>
                <c:pt idx="12">
                  <c:v>Female_30-39</c:v>
                </c:pt>
                <c:pt idx="13">
                  <c:v>Female_40-49</c:v>
                </c:pt>
                <c:pt idx="14">
                  <c:v>Female_50-59</c:v>
                </c:pt>
                <c:pt idx="15">
                  <c:v>Female_60-69</c:v>
                </c:pt>
                <c:pt idx="16">
                  <c:v>Female_70+</c:v>
                </c:pt>
                <c:pt idx="18">
                  <c:v>Male_18-29</c:v>
                </c:pt>
                <c:pt idx="19">
                  <c:v>Male_30-39</c:v>
                </c:pt>
                <c:pt idx="20">
                  <c:v>Male_40-49</c:v>
                </c:pt>
                <c:pt idx="21">
                  <c:v>Male_50-59</c:v>
                </c:pt>
                <c:pt idx="22">
                  <c:v>Male_60-69</c:v>
                </c:pt>
                <c:pt idx="23">
                  <c:v>Male_70+</c:v>
                </c:pt>
              </c:strCache>
            </c:strRef>
          </c:cat>
          <c:val>
            <c:numRef>
              <c:f>Summary!$N$2:$N$25</c:f>
              <c:numCache>
                <c:formatCode>0.0%</c:formatCode>
                <c:ptCount val="24"/>
                <c:pt idx="1">
                  <c:v>3.2000000000000001E-2</c:v>
                </c:pt>
                <c:pt idx="2">
                  <c:v>6.0999999999999999E-2</c:v>
                </c:pt>
                <c:pt idx="3">
                  <c:v>0.122</c:v>
                </c:pt>
                <c:pt idx="4">
                  <c:v>0.20799999999999999</c:v>
                </c:pt>
                <c:pt idx="5">
                  <c:v>0.27399999999999997</c:v>
                </c:pt>
                <c:pt idx="6">
                  <c:v>0.33700000000000002</c:v>
                </c:pt>
                <c:pt idx="8">
                  <c:v>0.17086601816114899</c:v>
                </c:pt>
                <c:pt idx="9">
                  <c:v>0.15</c:v>
                </c:pt>
                <c:pt idx="11">
                  <c:v>3.7999999999999999E-2</c:v>
                </c:pt>
                <c:pt idx="12">
                  <c:v>7.5999999999999998E-2</c:v>
                </c:pt>
                <c:pt idx="13">
                  <c:v>0.13400000000000001</c:v>
                </c:pt>
                <c:pt idx="14">
                  <c:v>0.21199999999999999</c:v>
                </c:pt>
                <c:pt idx="15">
                  <c:v>0.27800000000000002</c:v>
                </c:pt>
                <c:pt idx="16">
                  <c:v>0.32800000000000001</c:v>
                </c:pt>
                <c:pt idx="18">
                  <c:v>2.5000000000000001E-2</c:v>
                </c:pt>
                <c:pt idx="19">
                  <c:v>4.4999999999999998E-2</c:v>
                </c:pt>
                <c:pt idx="20">
                  <c:v>0.11</c:v>
                </c:pt>
                <c:pt idx="21">
                  <c:v>0.20399999999999999</c:v>
                </c:pt>
                <c:pt idx="22">
                  <c:v>0.26900000000000002</c:v>
                </c:pt>
                <c:pt idx="23">
                  <c:v>0.34799999999999998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208E-FB4D-8C39-103639381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0102143"/>
        <c:axId val="1088825344"/>
      </c:barChart>
      <c:catAx>
        <c:axId val="12010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825344"/>
        <c:crosses val="autoZero"/>
        <c:auto val="1"/>
        <c:lblAlgn val="ctr"/>
        <c:lblOffset val="100"/>
        <c:noMultiLvlLbl val="0"/>
      </c:catAx>
      <c:valAx>
        <c:axId val="1088825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102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Summary!$B$1</c:f>
              <c:strCache>
                <c:ptCount val="1"/>
                <c:pt idx="0">
                  <c:v>Percent With Diabetes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B-4243-B552-EFC6BF01D02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B-4243-B552-EFC6BF01D02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4B-4243-B552-EFC6BF01D02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94B-4243-B552-EFC6BF01D02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94B-4243-B552-EFC6BF01D02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94B-4243-B552-EFC6BF01D02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94B-4243-B552-EFC6BF01D02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94B-4243-B552-EFC6BF01D02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94B-4243-B552-EFC6BF01D02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94B-4243-B552-EFC6BF01D02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994B-4243-B552-EFC6BF01D02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994B-4243-B552-EFC6BF01D02B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994B-4243-B552-EFC6BF01D02B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994B-4243-B552-EFC6BF01D02B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994B-4243-B552-EFC6BF01D02B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994B-4243-B552-EFC6BF01D02B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994B-4243-B552-EFC6BF01D02B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994B-4243-B552-EFC6BF01D02B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994B-4243-B552-EFC6BF01D02B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994B-4243-B552-EFC6BF01D02B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994B-4243-B552-EFC6BF01D02B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994B-4243-B552-EFC6BF01D02B}"/>
              </c:ext>
            </c:extLst>
          </c:dPt>
          <c:dPt>
            <c:idx val="28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994B-4243-B552-EFC6BF01D02B}"/>
              </c:ext>
            </c:extLst>
          </c:dPt>
          <c:dPt>
            <c:idx val="29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994B-4243-B552-EFC6BF01D02B}"/>
              </c:ext>
            </c:extLst>
          </c:dPt>
          <c:dPt>
            <c:idx val="30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994B-4243-B552-EFC6BF01D02B}"/>
              </c:ext>
            </c:extLst>
          </c:dPt>
          <c:dPt>
            <c:idx val="31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994B-4243-B552-EFC6BF01D02B}"/>
              </c:ext>
            </c:extLst>
          </c:dPt>
          <c:dPt>
            <c:idx val="32"/>
            <c:invertIfNegative val="0"/>
            <c:bubble3D val="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994B-4243-B552-EFC6BF01D02B}"/>
              </c:ext>
            </c:extLst>
          </c:dPt>
          <c:cat>
            <c:strRef>
              <c:f>Summary!$A$2:$A$34</c:f>
              <c:strCache>
                <c:ptCount val="33"/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70+</c:v>
                </c:pt>
                <c:pt idx="8">
                  <c:v>Female</c:v>
                </c:pt>
                <c:pt idx="9">
                  <c:v>Male</c:v>
                </c:pt>
                <c:pt idx="12">
                  <c:v>No Insurance</c:v>
                </c:pt>
                <c:pt idx="13">
                  <c:v>Yes Insurance</c:v>
                </c:pt>
                <c:pt idx="14">
                  <c:v>Missing</c:v>
                </c:pt>
                <c:pt idx="16">
                  <c:v>NH White</c:v>
                </c:pt>
                <c:pt idx="17">
                  <c:v>NH Black</c:v>
                </c:pt>
                <c:pt idx="18">
                  <c:v>Hispanic</c:v>
                </c:pt>
                <c:pt idx="19">
                  <c:v>NH Asian</c:v>
                </c:pt>
                <c:pt idx="20">
                  <c:v>Other</c:v>
                </c:pt>
                <c:pt idx="22">
                  <c:v>Not Grad</c:v>
                </c:pt>
                <c:pt idx="23">
                  <c:v>High School Grad</c:v>
                </c:pt>
                <c:pt idx="24">
                  <c:v>Some College</c:v>
                </c:pt>
                <c:pt idx="25">
                  <c:v>College Grad</c:v>
                </c:pt>
                <c:pt idx="26">
                  <c:v>Missing</c:v>
                </c:pt>
                <c:pt idx="28">
                  <c:v>&lt;25K</c:v>
                </c:pt>
                <c:pt idx="29">
                  <c:v>25-50K</c:v>
                </c:pt>
                <c:pt idx="30">
                  <c:v>50-100K:</c:v>
                </c:pt>
                <c:pt idx="31">
                  <c:v>&gt;100K</c:v>
                </c:pt>
                <c:pt idx="32">
                  <c:v>Missing</c:v>
                </c:pt>
              </c:strCache>
            </c:strRef>
          </c:cat>
          <c:val>
            <c:numRef>
              <c:f>Summary!$B$2:$B$34</c:f>
              <c:numCache>
                <c:formatCode>0.0%</c:formatCode>
                <c:ptCount val="33"/>
                <c:pt idx="1">
                  <c:v>3.2823420073955022E-2</c:v>
                </c:pt>
                <c:pt idx="2">
                  <c:v>6.3659765142186908E-2</c:v>
                </c:pt>
                <c:pt idx="3">
                  <c:v>0.1241010100665457</c:v>
                </c:pt>
                <c:pt idx="4">
                  <c:v>0.2175438374176745</c:v>
                </c:pt>
                <c:pt idx="5">
                  <c:v>0.27646574499638671</c:v>
                </c:pt>
                <c:pt idx="6">
                  <c:v>0.33617083752535531</c:v>
                </c:pt>
                <c:pt idx="8">
                  <c:v>0.159945</c:v>
                </c:pt>
                <c:pt idx="9">
                  <c:v>0.16689899999999999</c:v>
                </c:pt>
                <c:pt idx="12">
                  <c:v>9.4492999999999994E-2</c:v>
                </c:pt>
                <c:pt idx="13">
                  <c:v>0.171454</c:v>
                </c:pt>
                <c:pt idx="14">
                  <c:v>0.11031000000000001</c:v>
                </c:pt>
                <c:pt idx="16">
                  <c:v>0.17367299999999999</c:v>
                </c:pt>
                <c:pt idx="17">
                  <c:v>0.17135500000000001</c:v>
                </c:pt>
                <c:pt idx="18">
                  <c:v>0.15093899999999999</c:v>
                </c:pt>
                <c:pt idx="19">
                  <c:v>9.0833999999999998E-2</c:v>
                </c:pt>
                <c:pt idx="20">
                  <c:v>0.13030800000000001</c:v>
                </c:pt>
                <c:pt idx="22">
                  <c:v>0.20624400000000001</c:v>
                </c:pt>
                <c:pt idx="23">
                  <c:v>0.169291</c:v>
                </c:pt>
                <c:pt idx="24">
                  <c:v>0.17247399999999999</c:v>
                </c:pt>
                <c:pt idx="25">
                  <c:v>0.141127</c:v>
                </c:pt>
                <c:pt idx="26">
                  <c:v>0.16445599999999999</c:v>
                </c:pt>
                <c:pt idx="28">
                  <c:v>0.16514699999999999</c:v>
                </c:pt>
                <c:pt idx="29">
                  <c:v>0.15458</c:v>
                </c:pt>
                <c:pt idx="30">
                  <c:v>0.16659199999999999</c:v>
                </c:pt>
                <c:pt idx="31">
                  <c:v>0.142848</c:v>
                </c:pt>
                <c:pt idx="32">
                  <c:v>0.17610200000000001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6-994B-4243-B552-EFC6BF01D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9645295"/>
        <c:axId val="1159646943"/>
      </c:barChart>
      <c:catAx>
        <c:axId val="11596452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46943"/>
        <c:crosses val="autoZero"/>
        <c:auto val="1"/>
        <c:lblAlgn val="ctr"/>
        <c:lblOffset val="100"/>
        <c:noMultiLvlLbl val="0"/>
      </c:catAx>
      <c:valAx>
        <c:axId val="1159646943"/>
        <c:scaling>
          <c:orientation val="minMax"/>
          <c:max val="0.3500000000000000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96452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0.60314</cdr:x>
      <cdr:y>0.8063</cdr:y>
    </cdr:from>
    <cdr:to>
      <cdr:x>0.67937</cdr:x>
      <cdr:y>0.85956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41D7B37-0EE9-C58D-00EC-9E18D0E8A7C0}"/>
            </a:ext>
          </a:extLst>
        </cdr:cNvPr>
        <cdr:cNvCxnSpPr/>
      </cdr:nvCxnSpPr>
      <cdr:spPr>
        <a:xfrm xmlns:a="http://schemas.openxmlformats.org/drawingml/2006/main">
          <a:off x="3416300" y="4229100"/>
          <a:ext cx="431800" cy="279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0.60314</cdr:x>
      <cdr:y>0.8063</cdr:y>
    </cdr:from>
    <cdr:to>
      <cdr:x>0.67937</cdr:x>
      <cdr:y>0.85956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41D7B37-0EE9-C58D-00EC-9E18D0E8A7C0}"/>
            </a:ext>
          </a:extLst>
        </cdr:cNvPr>
        <cdr:cNvCxnSpPr/>
      </cdr:nvCxnSpPr>
      <cdr:spPr>
        <a:xfrm xmlns:a="http://schemas.openxmlformats.org/drawingml/2006/main">
          <a:off x="3416300" y="4229100"/>
          <a:ext cx="431800" cy="279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0.12556</cdr:x>
      <cdr:y>0.19613</cdr:y>
    </cdr:from>
    <cdr:to>
      <cdr:x>0.44619</cdr:x>
      <cdr:y>0.30266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7FEC8571-F2AE-3833-B457-6FF5F90CFB89}"/>
            </a:ext>
          </a:extLst>
        </cdr:cNvPr>
        <cdr:cNvSpPr/>
      </cdr:nvSpPr>
      <cdr:spPr>
        <a:xfrm xmlns:a="http://schemas.openxmlformats.org/drawingml/2006/main">
          <a:off x="711200" y="1028700"/>
          <a:ext cx="1816100" cy="558800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0.60314</cdr:x>
      <cdr:y>0.8063</cdr:y>
    </cdr:from>
    <cdr:to>
      <cdr:x>0.67937</cdr:x>
      <cdr:y>0.85956</cdr:y>
    </cdr:to>
    <cdr:cxnSp macro="">
      <cdr:nvCxnSpPr>
        <cdr:cNvPr id="3" name="Straight Arrow Connector 2">
          <a:extLst xmlns:a="http://schemas.openxmlformats.org/drawingml/2006/main">
            <a:ext uri="{FF2B5EF4-FFF2-40B4-BE49-F238E27FC236}">
              <a16:creationId xmlns:a16="http://schemas.microsoft.com/office/drawing/2014/main" id="{841D7B37-0EE9-C58D-00EC-9E18D0E8A7C0}"/>
            </a:ext>
          </a:extLst>
        </cdr:cNvPr>
        <cdr:cNvCxnSpPr/>
      </cdr:nvCxnSpPr>
      <cdr:spPr>
        <a:xfrm xmlns:a="http://schemas.openxmlformats.org/drawingml/2006/main">
          <a:off x="3416300" y="4229100"/>
          <a:ext cx="431800" cy="27940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0.14985</cdr:x>
      <cdr:y>0.28088</cdr:y>
    </cdr:from>
    <cdr:to>
      <cdr:x>0.47048</cdr:x>
      <cdr:y>0.38741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7FEC8571-F2AE-3833-B457-6FF5F90CFB89}"/>
            </a:ext>
          </a:extLst>
        </cdr:cNvPr>
        <cdr:cNvSpPr/>
      </cdr:nvSpPr>
      <cdr:spPr>
        <a:xfrm xmlns:a="http://schemas.openxmlformats.org/drawingml/2006/main">
          <a:off x="853382" y="1458561"/>
          <a:ext cx="1825990" cy="55318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lt1">
            <a:alpha val="0"/>
          </a:schemeClr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horz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5-20T14:35:26.41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20:13:56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422 291 24575,'-8'14'0,"-9"10"0,-18 23 0,5 13 0,-3 16 0,2-8 0,6-17 0,1 1 0,-5 17 0,-1 9 0,8-15 0,11-10 0,-1 1 0,-2-1 0,-2 3 0,-5 8 0,1-2 0,1-2 0,5-7 0,7-8 0,4-3 0,3 4 0,0 4 0,0 4 0,5-3 0,0-10 0,1-10 0,2-11 0,-2-3 0,5 2 0,4 3 0,3 4 0,4 2 0,1-3 0,6-1 0,8-1 0,12 1 0,16 4 0,12 1 0,10 2 0,2-4 0,1-3 0,-3-6 0,0 0 0,-5-2 0,-5-1 0,-2 0 0,-9-4 0,2 1 0,4 1 0,3 3 0,4 3 0,-3-1 0,-8-2 0,-8-8 0,-2-4 0,1-2 0,4 1 0,8 3 0,2-1 0,-2-1 0,-4-2 0,-2-2 0,4 0 0,8 0 0,5 0 0,-4 0 0,-9 0 0,-15-1 0,-13-4 0,-9-6 0,-4-6 0,-4-3 0,-3 0 0,-3-4 0,-3-7 0,0-7 0,-1-3 0,-1 2 0,-3 5 0,-3 2 0,-2-5 0,-2-8 0,0-7 0,-3-3 0,0 3 0,0 5 0,0 4 0,-3-2 0,-3-11 0,-5-9 0,-3-4 0,0 5 0,1 9 0,-1 5 0,-5-12 0,-8-22 0,9 33 0,0-2 0,-1-2 0,0 1 0,2 5 0,1 2 0,-7-23 0,4 17 0,-2 3 0,-11-14 0,-10-20 0,19 39 0,0 0 0,-18-36 0,8 22 0,11 26 0,2 11 0,-9-1 0,-12-4 0,-16-7 0,-4 1 0,3 8 0,9 8 0,9 8 0,0 1 0,-8 3 0,-13 2 0,-9 1 0,-1 2 0,6 0 0,8 0 0,3 0 0,-7 0 0,-7 2 0,3 4 0,7 2 0,15 0 0,9-3 0,2-3 0,-3-2 0,-6 0 0,-5 2 0,1 3 0,7 2 0,10 2 0,2 1 0,1 0 0,-4 0 0,-4 3 0,-1 0 0,1 2 0,3-2 0,2-5 0,-2-2 0,-2-4 0,-2 1 0,3-1 0,7 1 0,7-1 0,6-2 0,2 0 0,0 0 0,-3 0 0,-1 0 0,3 0 0,0 0 0,4 0 0,0 0 0,2 1 0,1 2 0,1 1 0,-2 0 0,3 0 0,-4 1 0,5-1 0,0 2 0,0 1 0,0 1 0,0 0 0,0 0 0,-1-1 0,-1-2 0,0-1 0,-1 1 0,1 2 0,0 2 0,-1 0 0,1 1 0,1 2 0,0 1 0,-2 4 0,1-1 0,-1-6 0,2-5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26T20:14:10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803 42 24575,'-25'5'0,"-5"7"0,-3 7 0,0 7 0,6 0 0,7-4 0,2 0 0,-1-2 0,-5 2 0,-4 3 0,-1 4 0,3-1 0,6-3 0,3 0 0,0 0 0,1 4 0,-2 3 0,1 1 0,3-2 0,0-1 0,3 2 0,-5 5 0,-7 14 0,-6 5 0,-5 7 0,0-2 0,2-8 0,-1-1 0,3-3 0,2 1 0,4-2 0,4-4 0,4-8 0,5-4 0,4-1 0,2 3 0,2 11 0,1 1 0,2 4 0,0-1 0,0 1 0,1 7 0,4 3 0,6 8 0,7 1 0,5-6 0,-2-8 0,-1-12 0,-4-8 0,-1-3 0,2 2 0,2 1 0,0-2 0,-1-5 0,-4-6 0,2-3 0,4 1 0,7 0 0,9 1 0,5 0 0,2 1 0,3-3 0,6-2 0,8-3 0,6 0 0,2 0 0,-1 1 0,-8-1 0,-3-5 0,-5-1 0,2-2 0,6-1 0,1-1 0,2-1 0,-2-2 0,-5-1 0,-2 0 0,3 0 0,4 0 0,6 0 0,-3 0 0,-4 0 0,-4 0 0,-3-4 0,1-7 0,-3-3 0,-4-1 0,-6-1 0,-6 0 0,-2-4 0,0-5 0,1-1 0,1-3 0,-1 3 0,-1 1 0,-3 2 0,-4 3 0,-3 0 0,-2 2 0,-4 1 0,-2 0 0,-2 0 0,-4-4 0,0-5 0,-4-4 0,-1-7 0,-2-3 0,-1-3 0,0-8 0,0-7 0,0-7 0,-4-3 0,-3 7 0,-3 8 0,-2 8 0,1-1 0,-3-2 0,-4-8 0,-3-5 0,1 4 0,1 7 0,2 6 0,1 1 0,-7-7 0,-6-14 0,-6-4 0,0 2 0,5 13 0,5 14 0,3 7 0,-3-2 0,-5-7 0,-4-6 0,0 1 0,5 7 0,9 12 0,3 11 0,-1 4 0,-5-1 0,-8-1 0,-6-2 0,-5 3 0,1 5 0,5 4 0,3 2 0,4 0 0,-1 0 0,3-3 0,0-4 0,14 5 0,0-4 0,7 2 0,-6-5 0,-5-4 0,-4-2 0,0 0 0,6 4 0,4 4 0,3 0 0,-1 0 0,-6-6 0,-5-4 0,-2-2 0,1-4 0,9 12 0,2-2 0,4 7 0,-5-6 0,-4-3 0,-3-2 0,2 5 0,4 5 0,4 4 0,1 5 0,-2 0 0,-5 0 0,-3 0 0,-1 0 0,0 0 0,1 0 0,-3 0 0,7 0 0,-4 0 0,10 0 0,-2 2 0,3 1 0,-1 2 0,3-1 0,-11-2 0,10-2 0,-5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5CF6C-A994-AD43-8558-8EE9FBC1349A}" type="datetimeFigureOut">
              <a:rPr lang="en-US" smtClean="0"/>
              <a:t>7/27/24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9CE8B-FFA3-084D-B30E-CD2DA992B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9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Weighting - propensity score - multiple regression post-stratification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22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300,000 so far; 279,000 with EHR data for at least one visit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92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GA Tech developed Python software to identify 2-way interactions causing increased weight variability; selected model to minimize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340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general looks good, All of Us estimates are above BRFSS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23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Also, those with diabetes more likely to visit doctors and thus be included in EHRs</a:t>
            </a:r>
          </a:p>
          <a:p>
            <a:endParaRPr lang="en-US" dirty="0"/>
          </a:p>
          <a:p>
            <a:r>
              <a:rPr lang="en-US" dirty="0"/>
              <a:t>Understand EHR inconsistencies from state-to-state; may not be useable for some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36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EHRs still not representative, poor estimates regardless of size.</a:t>
            </a:r>
          </a:p>
          <a:p>
            <a:endParaRPr lang="en-US" dirty="0"/>
          </a:p>
          <a:p>
            <a:r>
              <a:rPr lang="en-US" dirty="0"/>
              <a:t>For example, MA may have targeted population recruitment at high risk for illness; or focus EHR arrangements for same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4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impact of age, insurance, race, education, and to a lesser extent income.</a:t>
            </a:r>
          </a:p>
          <a:p>
            <a:endParaRPr lang="en-US" dirty="0"/>
          </a:p>
          <a:p>
            <a:r>
              <a:rPr lang="en-US" dirty="0"/>
              <a:t>Not much for sex at birth (Females 16..0%;  Males 16.7%)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Overall trend of higher education associated with lower percent with diabetes;</a:t>
            </a:r>
          </a:p>
          <a:p>
            <a:endParaRPr lang="en-US" dirty="0"/>
          </a:p>
          <a:p>
            <a:r>
              <a:rPr lang="en-US" dirty="0"/>
              <a:t>But much stronger for females. Females from 22.3% to 12.3%;  Males from 19.1% to 16.3%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51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CT now looks more like MA and rest of New England</a:t>
            </a:r>
          </a:p>
          <a:p>
            <a:endParaRPr lang="en-US" dirty="0"/>
          </a:p>
          <a:p>
            <a:r>
              <a:rPr lang="en-US" dirty="0"/>
              <a:t>Less variability reflected in the estimates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417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impact of age and age-by-sex (male% lower than female% except at 70+</a:t>
            </a:r>
          </a:p>
          <a:p>
            <a:endParaRPr lang="en-US" dirty="0"/>
          </a:p>
          <a:p>
            <a:r>
              <a:rPr lang="en-US" dirty="0"/>
              <a:t>Again not much for sex at birth (Females 16..0%;  Males 16.7%)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25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39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impact of age, insurance, race, education, and to a lesser extent income.</a:t>
            </a:r>
          </a:p>
          <a:p>
            <a:endParaRPr lang="en-US" dirty="0"/>
          </a:p>
          <a:p>
            <a:r>
              <a:rPr lang="en-US" dirty="0"/>
              <a:t>Not much for sex at birth (Females 17.1%;  Males 15.0%)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385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Clear impact of age, insurance, race, education, and to a lesser extent income.</a:t>
            </a:r>
          </a:p>
          <a:p>
            <a:endParaRPr lang="en-US" dirty="0"/>
          </a:p>
          <a:p>
            <a:r>
              <a:rPr lang="en-US" dirty="0"/>
              <a:t>Not much for sex at birth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491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Are women more likely or less likely to have diabetes? Depends upon what else you control for.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9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– Facebook and Census sampling errors really small, but </a:t>
            </a:r>
            <a:r>
              <a:rPr lang="en-US" dirty="0" err="1"/>
              <a:t>Axios</a:t>
            </a:r>
            <a:r>
              <a:rPr lang="en-US" dirty="0"/>
              <a:t> closest to truth</a:t>
            </a:r>
          </a:p>
          <a:p>
            <a:endParaRPr lang="en-US" dirty="0"/>
          </a:p>
          <a:p>
            <a:r>
              <a:rPr lang="en-US" dirty="0"/>
              <a:t>B -  Total error; shading is if CDC off by 5% and 10%</a:t>
            </a:r>
          </a:p>
          <a:p>
            <a:endParaRPr lang="en-US" dirty="0"/>
          </a:p>
          <a:p>
            <a:r>
              <a:rPr lang="en-US" dirty="0"/>
              <a:t>C – Data Quality: Correlation between vaccine and responding; around 0.006 for Facebook</a:t>
            </a:r>
          </a:p>
          <a:p>
            <a:endParaRPr lang="en-US" dirty="0"/>
          </a:p>
          <a:p>
            <a:r>
              <a:rPr lang="en-US" dirty="0"/>
              <a:t>D – Data Quantity: Big for </a:t>
            </a:r>
            <a:r>
              <a:rPr lang="en-US" dirty="0" err="1"/>
              <a:t>Axios</a:t>
            </a:r>
            <a:r>
              <a:rPr lang="en-US" dirty="0"/>
              <a:t>, but countered by Data Quality</a:t>
            </a:r>
          </a:p>
          <a:p>
            <a:endParaRPr lang="en-US" dirty="0"/>
          </a:p>
          <a:p>
            <a:r>
              <a:rPr lang="en-US" dirty="0"/>
              <a:t>E – Problem Difficulty: Variance largest when proportion is around 50%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679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Nice variation, from 61.5% to 32.5%. Extremes coming from divisions with one dominant state (MA and AZ)</a:t>
            </a:r>
          </a:p>
          <a:p>
            <a:endParaRPr lang="en-US" dirty="0"/>
          </a:p>
          <a:p>
            <a:r>
              <a:rPr lang="en-US" dirty="0"/>
              <a:t>CT (and SC and TN) have A1c for almost all participants. WNC doesn’t have A1c for anyone after diagnosis.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41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Typically a collection of health care providers, often in a few parts of a state</a:t>
            </a:r>
          </a:p>
          <a:p>
            <a:endParaRPr lang="en-US" dirty="0"/>
          </a:p>
          <a:p>
            <a:r>
              <a:rPr lang="en-US" dirty="0"/>
              <a:t>Sometimes called Real World Data (RWD) can include doctor records, medicines, claims, etc.</a:t>
            </a:r>
          </a:p>
          <a:p>
            <a:endParaRPr lang="en-US" dirty="0"/>
          </a:p>
          <a:p>
            <a:r>
              <a:rPr lang="en-US" dirty="0"/>
              <a:t>Raise hands, 80% better?</a:t>
            </a:r>
            <a:br>
              <a:rPr lang="en-US" dirty="0"/>
            </a:br>
            <a:r>
              <a:rPr lang="en-US" dirty="0"/>
              <a:t>Tricky statistical question?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68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the Law of Large Numbers (e.g., CLT)</a:t>
            </a:r>
          </a:p>
          <a:p>
            <a:endParaRPr lang="en-US" dirty="0"/>
          </a:p>
          <a:p>
            <a:r>
              <a:rPr lang="en-US" dirty="0"/>
              <a:t>Annals of Applied Statistics</a:t>
            </a:r>
          </a:p>
          <a:p>
            <a:endParaRPr lang="en-US" dirty="0"/>
          </a:p>
          <a:p>
            <a:r>
              <a:rPr lang="en-US" dirty="0"/>
              <a:t>f is the sampling fraction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1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Quantity is not the same as the </a:t>
            </a:r>
            <a:r>
              <a:rPr lang="en-US" dirty="0" err="1"/>
              <a:t>fpc</a:t>
            </a:r>
            <a:r>
              <a:rPr lang="en-US" dirty="0"/>
              <a:t>, which is always &lt;1</a:t>
            </a:r>
          </a:p>
          <a:p>
            <a:endParaRPr lang="en-US" dirty="0"/>
          </a:p>
          <a:p>
            <a:r>
              <a:rPr lang="en-US" dirty="0"/>
              <a:t>Data Quality also known as MNAR or selection bias</a:t>
            </a:r>
          </a:p>
          <a:p>
            <a:endParaRPr lang="en-US" dirty="0"/>
          </a:p>
          <a:p>
            <a:r>
              <a:rPr lang="en-US" dirty="0"/>
              <a:t>For probability samples, the last two terms basically cancel each other out</a:t>
            </a:r>
          </a:p>
          <a:p>
            <a:endParaRPr lang="en-US" dirty="0"/>
          </a:p>
          <a:p>
            <a:r>
              <a:rPr lang="en-US" dirty="0"/>
              <a:t>Taught the press to only focus on problem difficulty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2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Effective sample size – sample size for which a 95% CI would contain truth 95% of the time. Given expected bias.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32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CDC provides a benchmark, but it takes longer to produce</a:t>
            </a:r>
          </a:p>
          <a:p>
            <a:endParaRPr lang="en-US" dirty="0"/>
          </a:p>
          <a:p>
            <a:r>
              <a:rPr lang="en-US" dirty="0"/>
              <a:t>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– Facebook and Census sampling errors really small, but </a:t>
            </a:r>
            <a:r>
              <a:rPr lang="en-US" dirty="0" err="1"/>
              <a:t>Axios</a:t>
            </a:r>
            <a:r>
              <a:rPr lang="en-US" dirty="0"/>
              <a:t> closest to truth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12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is to identify the non-probability impact on the correlation between outcome and participation, and weight accordingly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E9CE8B-FFA3-084D-B30E-CD2DA992B5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0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35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0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995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4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7816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836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82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88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ign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0" y="1215483"/>
            <a:ext cx="10591800" cy="5116491"/>
          </a:xfrm>
          <a:prstGeom prst="rect">
            <a:avLst/>
          </a:prstGeom>
        </p:spPr>
        <p:txBody>
          <a:bodyPr>
            <a:normAutofit/>
          </a:bodyPr>
          <a:lstStyle>
            <a:lvl1pPr marL="176202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1pPr>
            <a:lvl2pPr marL="516697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2pPr>
            <a:lvl3pPr marL="857194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3pPr>
            <a:lvl4pPr marL="1203644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4pPr>
            <a:lvl5pPr marL="1463184" indent="-13716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tabLst/>
              <a:defRPr b="0" i="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07905CE-31F0-474C-A76C-CADCE679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7"/>
            <a:ext cx="105918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>
                <a:solidFill>
                  <a:srgbClr val="A7934B"/>
                </a:solidFill>
              </a:defRPr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6A95CC-2A61-9E44-A6C8-B0EAFC77FE7A}"/>
              </a:ext>
            </a:extLst>
          </p:cNvPr>
          <p:cNvSpPr txBox="1"/>
          <p:nvPr userDrawn="1"/>
        </p:nvSpPr>
        <p:spPr>
          <a:xfrm>
            <a:off x="0" y="6481079"/>
            <a:ext cx="548640" cy="3000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>
            <a:defPPr>
              <a:defRPr lang="en-US"/>
            </a:defPPr>
            <a:lvl1pPr>
              <a:defRPr sz="700">
                <a:solidFill>
                  <a:srgbClr val="AAD4FF"/>
                </a:solidFill>
                <a:latin typeface="Tahoma"/>
              </a:defRPr>
            </a:lvl1pPr>
          </a:lstStyle>
          <a:p>
            <a:pPr marL="0" marR="0" lvl="0" indent="0" algn="l" defTabSz="9796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497889" algn="ctr"/>
              </a:tabLst>
              <a:defRPr/>
            </a:pPr>
            <a:fld id="{DE9FCC56-4E1C-4C04-868A-1C1059837326}" type="slidenum">
              <a:rPr lang="en-US" sz="750" b="0" i="0" smtClean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pPr marL="0" marR="0" lvl="0" indent="0" algn="l" defTabSz="97960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4497889" algn="ctr"/>
                </a:tabLst>
                <a:defRPr/>
              </a:pPr>
              <a:t>‹#›</a:t>
            </a:fld>
            <a:r>
              <a:rPr lang="en-US" sz="1350" b="0" i="0" dirty="0">
                <a:solidFill>
                  <a:srgbClr val="808080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81C4C-9636-E94B-A37E-09CFC61CA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40470" y="6451436"/>
            <a:ext cx="2151529" cy="40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585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0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094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42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3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4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3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7/27/24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724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482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7/27/24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60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allofus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ustomXml" Target="../ink/ink1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ustomXml" Target="../ink/ink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ustomXml" Target="../ink/ink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MaryandDavidMarker@Gmail.com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74D4-CD44-8F46-82F3-D7D7FA949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2198" y="646386"/>
            <a:ext cx="9054529" cy="4577255"/>
          </a:xfrm>
        </p:spPr>
        <p:txBody>
          <a:bodyPr/>
          <a:lstStyle/>
          <a:p>
            <a:pPr algn="l"/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br>
              <a:rPr lang="en-US" sz="4800" dirty="0"/>
            </a:br>
            <a:r>
              <a:rPr lang="en-GB" sz="3200" dirty="0">
                <a:solidFill>
                  <a:schemeClr val="accent2"/>
                </a:solidFill>
              </a:rPr>
              <a:t>Real World Data (Including Electronic Health Records) Versus Probability Surveys for Estimating Health Conditions at the State Level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b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b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Statistical Meetings</a:t>
            </a:r>
            <a:b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Portland, Oregon</a:t>
            </a:r>
            <a:b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7, 2024</a:t>
            </a:r>
            <a:b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21BC9A-7C78-6A40-8A07-2562987D88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5002924"/>
            <a:ext cx="7766936" cy="120869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Dr. David Marker</a:t>
            </a:r>
          </a:p>
          <a:p>
            <a:r>
              <a:rPr lang="en-US" dirty="0">
                <a:solidFill>
                  <a:schemeClr val="accent2"/>
                </a:solidFill>
              </a:rPr>
              <a:t>Marker Consulting, LLC</a:t>
            </a:r>
          </a:p>
          <a:p>
            <a:r>
              <a:rPr lang="en-US" u="sng" dirty="0" err="1">
                <a:solidFill>
                  <a:schemeClr val="accent2"/>
                </a:solidFill>
              </a:rPr>
              <a:t>MaryandDavidMarker@Gmail.com</a:t>
            </a: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1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74" y="126096"/>
            <a:ext cx="8596668" cy="13208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Proportion with a COVID-19 Vaccine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CC2B40-7CB3-F26D-34AF-0211C8CF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166" y="1248046"/>
            <a:ext cx="6154783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48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90" y="395224"/>
            <a:ext cx="9393258" cy="13208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Effective Sample Size for COVID Estimates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057228-2F30-269C-BFE0-ABBCE3DFC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672" y="1109195"/>
            <a:ext cx="8229600" cy="574880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22A55E-71A4-7C9B-D078-4E27C862CF53}"/>
              </a:ext>
            </a:extLst>
          </p:cNvPr>
          <p:cNvSpPr txBox="1"/>
          <p:nvPr/>
        </p:nvSpPr>
        <p:spPr>
          <a:xfrm>
            <a:off x="8692896" y="2531318"/>
            <a:ext cx="23164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n       </a:t>
            </a:r>
            <a:r>
              <a:rPr lang="en-US" dirty="0" err="1"/>
              <a:t>n</a:t>
            </a:r>
            <a:r>
              <a:rPr lang="en-US" baseline="-25000" dirty="0" err="1"/>
              <a:t>eff</a:t>
            </a:r>
            <a:endParaRPr lang="en-US" baseline="-25000" dirty="0"/>
          </a:p>
          <a:p>
            <a:endParaRPr lang="en-US" sz="900" dirty="0"/>
          </a:p>
          <a:p>
            <a:r>
              <a:rPr lang="en-US" dirty="0"/>
              <a:t>  1,000	 200</a:t>
            </a:r>
          </a:p>
          <a:p>
            <a:endParaRPr lang="en-US" sz="900" dirty="0"/>
          </a:p>
          <a:p>
            <a:endParaRPr lang="en-US" sz="900" dirty="0"/>
          </a:p>
          <a:p>
            <a:r>
              <a:rPr lang="en-US" dirty="0"/>
              <a:t> 75,000	   15</a:t>
            </a:r>
          </a:p>
          <a:p>
            <a:endParaRPr lang="en-US" sz="900" dirty="0"/>
          </a:p>
          <a:p>
            <a:endParaRPr lang="en-US" sz="800" dirty="0"/>
          </a:p>
          <a:p>
            <a:r>
              <a:rPr lang="en-US" dirty="0"/>
              <a:t>250,000	   10</a:t>
            </a:r>
          </a:p>
        </p:txBody>
      </p:sp>
    </p:spTree>
    <p:extLst>
      <p:ext uri="{BB962C8B-B14F-4D97-AF65-F5344CB8AC3E}">
        <p14:creationId xmlns:p14="http://schemas.microsoft.com/office/powerpoint/2010/main" val="124829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90" y="395224"/>
            <a:ext cx="9393258" cy="13208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Remember the Differences in Weighting</a:t>
            </a:r>
            <a:endParaRPr lang="en-US" dirty="0">
              <a:solidFill>
                <a:schemeClr val="accent2"/>
              </a:solidFill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DD184A2-E74D-686F-CC7F-957DAEA5AB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613106"/>
              </p:ext>
            </p:extLst>
          </p:nvPr>
        </p:nvGraphicFramePr>
        <p:xfrm>
          <a:off x="1091474" y="2131060"/>
          <a:ext cx="7059748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3429">
                  <a:extLst>
                    <a:ext uri="{9D8B030D-6E8A-4147-A177-3AD203B41FA5}">
                      <a16:colId xmlns:a16="http://schemas.microsoft.com/office/drawing/2014/main" val="225836470"/>
                    </a:ext>
                  </a:extLst>
                </a:gridCol>
                <a:gridCol w="1489166">
                  <a:extLst>
                    <a:ext uri="{9D8B030D-6E8A-4147-A177-3AD203B41FA5}">
                      <a16:colId xmlns:a16="http://schemas.microsoft.com/office/drawing/2014/main" val="1289100444"/>
                    </a:ext>
                  </a:extLst>
                </a:gridCol>
                <a:gridCol w="1854925">
                  <a:extLst>
                    <a:ext uri="{9D8B030D-6E8A-4147-A177-3AD203B41FA5}">
                      <a16:colId xmlns:a16="http://schemas.microsoft.com/office/drawing/2014/main" val="182893057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24565587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Facebook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Axios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247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1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430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46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89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Political Affiliation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96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Urban/Rural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224624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3D79596-F57D-DE46-5A3E-6535331C5755}"/>
              </a:ext>
            </a:extLst>
          </p:cNvPr>
          <p:cNvSpPr txBox="1"/>
          <p:nvPr/>
        </p:nvSpPr>
        <p:spPr>
          <a:xfrm>
            <a:off x="1332412" y="4957310"/>
            <a:ext cx="6818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					250,000			75,000		   1,000 </a:t>
            </a:r>
            <a:r>
              <a:rPr lang="en-US" dirty="0" err="1"/>
              <a:t>n</a:t>
            </a:r>
            <a:r>
              <a:rPr lang="en-US" baseline="-25000" dirty="0" err="1"/>
              <a:t>eff</a:t>
            </a:r>
            <a:r>
              <a:rPr lang="en-US" dirty="0"/>
              <a:t>						  10				15		      200</a:t>
            </a:r>
          </a:p>
        </p:txBody>
      </p:sp>
    </p:spTree>
    <p:extLst>
      <p:ext uri="{BB962C8B-B14F-4D97-AF65-F5344CB8AC3E}">
        <p14:creationId xmlns:p14="http://schemas.microsoft.com/office/powerpoint/2010/main" val="196769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Can we get Data Quality </a:t>
            </a:r>
            <a:r>
              <a:rPr lang="el-GR" i="1" dirty="0">
                <a:solidFill>
                  <a:schemeClr val="accent2"/>
                </a:solidFill>
              </a:rPr>
              <a:t>ρ</a:t>
            </a:r>
            <a:r>
              <a:rPr lang="en-US" i="1" baseline="-25000" dirty="0">
                <a:solidFill>
                  <a:schemeClr val="accent2"/>
                </a:solidFill>
              </a:rPr>
              <a:t>R,G</a:t>
            </a:r>
            <a:r>
              <a:rPr lang="en-US" i="1" dirty="0">
                <a:solidFill>
                  <a:schemeClr val="accent2"/>
                </a:solidFill>
              </a:rPr>
              <a:t> near 0?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9042" indent="0">
              <a:buNone/>
            </a:pPr>
            <a:r>
              <a:rPr lang="en-US" sz="11100" dirty="0"/>
              <a:t>Correlation between participation and outcome must be driven near 0</a:t>
            </a:r>
          </a:p>
          <a:p>
            <a:pPr marL="39042" indent="0">
              <a:buNone/>
            </a:pPr>
            <a:r>
              <a:rPr lang="en-US" sz="11100" dirty="0"/>
              <a:t>Weighting can help, if </a:t>
            </a:r>
            <a:r>
              <a:rPr lang="el-GR" sz="9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ρ</a:t>
            </a:r>
            <a:r>
              <a:rPr lang="en-US" sz="9600" i="1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R,G</a:t>
            </a:r>
            <a:r>
              <a:rPr lang="en-US" sz="9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9600" dirty="0">
                <a:solidFill>
                  <a:prstClr val="black">
                    <a:lumMod val="75000"/>
                    <a:lumOff val="25000"/>
                  </a:prstClr>
                </a:solidFill>
              </a:rPr>
              <a:t>doesn’t start out too big</a:t>
            </a:r>
          </a:p>
          <a:p>
            <a:pPr marL="39042" indent="0">
              <a:buNone/>
            </a:pPr>
            <a:r>
              <a:rPr lang="en-US" sz="9600" dirty="0"/>
              <a:t>Do EHR data have correlates of health outcomes such as:</a:t>
            </a:r>
            <a:endParaRPr lang="en-US" sz="11100" dirty="0"/>
          </a:p>
          <a:p>
            <a:pPr lvl="1"/>
            <a:r>
              <a:rPr lang="en-US" sz="8000" dirty="0"/>
              <a:t>Race</a:t>
            </a:r>
          </a:p>
          <a:p>
            <a:pPr lvl="1"/>
            <a:r>
              <a:rPr lang="en-US" sz="8000" dirty="0"/>
              <a:t>Income</a:t>
            </a:r>
          </a:p>
          <a:p>
            <a:pPr lvl="1"/>
            <a:r>
              <a:rPr lang="en-US" sz="8000" dirty="0"/>
              <a:t>Education</a:t>
            </a:r>
          </a:p>
          <a:p>
            <a:pPr lvl="1"/>
            <a:r>
              <a:rPr lang="en-US" sz="8000" dirty="0"/>
              <a:t>Sex</a:t>
            </a:r>
          </a:p>
          <a:p>
            <a:pPr lvl="1"/>
            <a:r>
              <a:rPr lang="en-US" sz="8000" dirty="0"/>
              <a:t>Health Insurance</a:t>
            </a:r>
          </a:p>
          <a:p>
            <a:pPr lvl="1"/>
            <a:r>
              <a:rPr lang="en-US" sz="8000" dirty="0"/>
              <a:t>Age</a:t>
            </a:r>
          </a:p>
        </p:txBody>
      </p:sp>
    </p:spTree>
    <p:extLst>
      <p:ext uri="{BB962C8B-B14F-4D97-AF65-F5344CB8AC3E}">
        <p14:creationId xmlns:p14="http://schemas.microsoft.com/office/powerpoint/2010/main" val="3583899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EHR Data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All EHRs typically have Sex (or Gender) and Age (possibly grouped) </a:t>
            </a:r>
          </a:p>
          <a:p>
            <a:r>
              <a:rPr lang="en-US" sz="2400" dirty="0" err="1">
                <a:solidFill>
                  <a:schemeClr val="accent6"/>
                </a:solidFill>
              </a:rPr>
              <a:t>MarketScan</a:t>
            </a:r>
            <a:r>
              <a:rPr lang="en-US" sz="2400" dirty="0"/>
              <a:t>, millions of participants, but no race, income, or education.</a:t>
            </a:r>
          </a:p>
          <a:p>
            <a:r>
              <a:rPr lang="en-US" sz="2400" dirty="0" err="1">
                <a:solidFill>
                  <a:schemeClr val="accent6"/>
                </a:solidFill>
              </a:rPr>
              <a:t>DartNET</a:t>
            </a:r>
            <a:r>
              <a:rPr lang="en-US" sz="2400" dirty="0"/>
              <a:t> has over a million participants’ EHRs, with race missing 9%; no income or education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IQVIA</a:t>
            </a:r>
            <a:r>
              <a:rPr lang="en-US" sz="2400" dirty="0"/>
              <a:t> has multiple millions of participants; race missing 13%, &lt;1% Hispanic; no income or education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All of Us</a:t>
            </a:r>
          </a:p>
        </p:txBody>
      </p:sp>
    </p:spTree>
    <p:extLst>
      <p:ext uri="{BB962C8B-B14F-4D97-AF65-F5344CB8AC3E}">
        <p14:creationId xmlns:p14="http://schemas.microsoft.com/office/powerpoint/2010/main" val="279639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All of Us     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9509"/>
            <a:ext cx="8596668" cy="4411854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Early 2000s the U.S. government planned to collect Big Health data from a nationally-representative sample of 100,000 children, starting with pregnant mothers in their first trimester </a:t>
            </a:r>
          </a:p>
          <a:p>
            <a:pPr lvl="1"/>
            <a:r>
              <a:rPr lang="en-US" sz="2200" dirty="0"/>
              <a:t>Hard and expensive, but definitely doable</a:t>
            </a:r>
          </a:p>
          <a:p>
            <a:pPr lvl="1"/>
            <a:r>
              <a:rPr lang="en-US" sz="2200" dirty="0"/>
              <a:t>NIH cancelled this as it was getting going</a:t>
            </a:r>
          </a:p>
          <a:p>
            <a:pPr marL="379537" lvl="1" indent="0">
              <a:buNone/>
            </a:pPr>
            <a:endParaRPr lang="en-US" sz="1800" dirty="0"/>
          </a:p>
          <a:p>
            <a:r>
              <a:rPr lang="en-US" sz="2600" dirty="0"/>
              <a:t>The money was redirected and NIH created All of Us</a:t>
            </a:r>
          </a:p>
          <a:p>
            <a:pPr lvl="1"/>
            <a:r>
              <a:rPr lang="en-US" sz="2200" dirty="0"/>
              <a:t>1,000,000 voluntary participants sharing their EHRs</a:t>
            </a:r>
          </a:p>
          <a:p>
            <a:pPr lvl="1"/>
            <a:r>
              <a:rPr lang="en-US" sz="2200" dirty="0"/>
              <a:t>Answering socio-demographic questions including race, income (missing 22%), education, age, and sex (and gender)</a:t>
            </a:r>
          </a:p>
          <a:p>
            <a:pPr lvl="1"/>
            <a:r>
              <a:rPr lang="en-US" sz="2200" dirty="0"/>
              <a:t>Income can be imputed based on education and race</a:t>
            </a:r>
          </a:p>
        </p:txBody>
      </p:sp>
      <p:sp>
        <p:nvSpPr>
          <p:cNvPr id="4" name="AutoShape 2">
            <a:hlinkClick r:id="rId3"/>
            <a:extLst>
              <a:ext uri="{FF2B5EF4-FFF2-40B4-BE49-F238E27FC236}">
                <a16:creationId xmlns:a16="http://schemas.microsoft.com/office/drawing/2014/main" id="{3B5E274A-BF63-3943-FB0E-3C3536C75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3C0D96-246D-2607-3A56-F5BE844DFE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350" y="609600"/>
            <a:ext cx="3035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Weighting All of Us to Reduce Bias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64677"/>
            <a:ext cx="8596668" cy="4376685"/>
          </a:xfrm>
        </p:spPr>
        <p:txBody>
          <a:bodyPr>
            <a:normAutofit fontScale="55000" lnSpcReduction="20000"/>
          </a:bodyPr>
          <a:lstStyle/>
          <a:p>
            <a:r>
              <a:rPr lang="en-US" sz="3400" dirty="0"/>
              <a:t>Raked on 5 dimensions at the State level to American Community Survey (ACS) control totals</a:t>
            </a:r>
          </a:p>
          <a:p>
            <a:pPr lvl="1"/>
            <a:r>
              <a:rPr lang="en-US" sz="3300" dirty="0"/>
              <a:t>Age</a:t>
            </a:r>
          </a:p>
          <a:p>
            <a:pPr lvl="1"/>
            <a:r>
              <a:rPr lang="en-US" sz="3300" dirty="0"/>
              <a:t>Race</a:t>
            </a:r>
          </a:p>
          <a:p>
            <a:pPr lvl="1"/>
            <a:r>
              <a:rPr lang="en-US" sz="3300" dirty="0"/>
              <a:t>Sex/Education</a:t>
            </a:r>
          </a:p>
          <a:p>
            <a:pPr lvl="1"/>
            <a:r>
              <a:rPr lang="en-US" sz="3300" dirty="0"/>
              <a:t>Health Insurance</a:t>
            </a:r>
          </a:p>
          <a:p>
            <a:pPr lvl="1"/>
            <a:r>
              <a:rPr lang="en-US" sz="3300" dirty="0"/>
              <a:t>Income</a:t>
            </a:r>
          </a:p>
          <a:p>
            <a:endParaRPr lang="en-US" dirty="0"/>
          </a:p>
          <a:p>
            <a:r>
              <a:rPr lang="en-US" sz="3400" dirty="0"/>
              <a:t>If a State had &lt;1,000 participants with health visits in All of Us, we used all participants in the Census Division, raked to the State ACS totals</a:t>
            </a:r>
            <a:endParaRPr lang="en-US" sz="3300" dirty="0"/>
          </a:p>
          <a:p>
            <a:pPr lvl="1"/>
            <a:r>
              <a:rPr lang="en-US" sz="3300" dirty="0"/>
              <a:t>Equivalent to synthetic estimator (NCHS, 1968) using proportions from the Division</a:t>
            </a:r>
          </a:p>
          <a:p>
            <a:pPr lvl="1"/>
            <a:r>
              <a:rPr lang="en-US" sz="3300" dirty="0"/>
              <a:t>This could be improved by incorporating direct responses from the state, but the impact would be minimal here (Marker, 1999)</a:t>
            </a:r>
          </a:p>
        </p:txBody>
      </p:sp>
    </p:spTree>
    <p:extLst>
      <p:ext uri="{BB962C8B-B14F-4D97-AF65-F5344CB8AC3E}">
        <p14:creationId xmlns:p14="http://schemas.microsoft.com/office/powerpoint/2010/main" val="210504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All of Us Diabetes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169"/>
            <a:ext cx="8596668" cy="4482193"/>
          </a:xfrm>
        </p:spPr>
        <p:txBody>
          <a:bodyPr>
            <a:normAutofit/>
          </a:bodyPr>
          <a:lstStyle/>
          <a:p>
            <a:r>
              <a:rPr lang="en-US" sz="2000" dirty="0"/>
              <a:t>CDC’s Behavior Risk Factor Surveillance System (BRFSS) collects state-level telephone surveys each year with 2,500+ adults, provides best estimates of diagnosed diabetes at the state level</a:t>
            </a:r>
          </a:p>
          <a:p>
            <a:pPr lvl="2"/>
            <a:r>
              <a:rPr lang="en-US" sz="1800" dirty="0"/>
              <a:t>BRFSS sample is unbiased</a:t>
            </a:r>
          </a:p>
          <a:p>
            <a:pPr lvl="2"/>
            <a:r>
              <a:rPr lang="en-US" sz="1800" dirty="0"/>
              <a:t>Significant nonresponse</a:t>
            </a:r>
          </a:p>
          <a:p>
            <a:pPr lvl="2"/>
            <a:r>
              <a:rPr lang="en-US" sz="1800" dirty="0"/>
              <a:t>Does not adjust for income in its weighting</a:t>
            </a:r>
          </a:p>
          <a:p>
            <a:r>
              <a:rPr lang="en-US" sz="2000" dirty="0"/>
              <a:t>Can All of Us estimate diabetes at the state level?</a:t>
            </a:r>
          </a:p>
          <a:p>
            <a:r>
              <a:rPr lang="en-US" sz="2000" dirty="0"/>
              <a:t>Can All of Us estimate diabetes control, unavailable from BRFSS?</a:t>
            </a:r>
          </a:p>
          <a:p>
            <a:r>
              <a:rPr lang="en-US" sz="2000" dirty="0"/>
              <a:t>SUPREME-DM (Nichols, et al. 2012) definition used by All of Us:</a:t>
            </a:r>
            <a:r>
              <a:rPr lang="en-US" dirty="0"/>
              <a:t> </a:t>
            </a:r>
          </a:p>
          <a:p>
            <a:pPr lvl="2"/>
            <a:r>
              <a:rPr lang="en-US" sz="1800" dirty="0"/>
              <a:t>Diagnosis or some medications</a:t>
            </a:r>
          </a:p>
          <a:p>
            <a:pPr lvl="2"/>
            <a:r>
              <a:rPr lang="en-US" sz="1800" dirty="0"/>
              <a:t> At least 2 of: A1c ≥ 6.5% or FPG ≥ 126 mg/dL</a:t>
            </a:r>
          </a:p>
        </p:txBody>
      </p:sp>
    </p:spTree>
    <p:extLst>
      <p:ext uri="{BB962C8B-B14F-4D97-AF65-F5344CB8AC3E}">
        <p14:creationId xmlns:p14="http://schemas.microsoft.com/office/powerpoint/2010/main" val="195073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11CFB-F864-4847-955B-E9816F01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Ideally similar patterns, but All of Us should be larger since BRFSS only relies on Diagnosis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8F06F-7FC7-BF42-83B8-4A9B5F0E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Comparing All of Us and BRFSS Diabetes Estimates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BD7D8BE-1FBE-8532-7864-199998EF7B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9932157"/>
              </p:ext>
            </p:extLst>
          </p:nvPr>
        </p:nvGraphicFramePr>
        <p:xfrm>
          <a:off x="3495584" y="1769654"/>
          <a:ext cx="5200831" cy="45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58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11CFB-F864-4847-955B-E9816F01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Ideally similar patterns, but All of Us should be larger since BRFSS only relies on Diagnosis</a:t>
            </a:r>
          </a:p>
          <a:p>
            <a:endParaRPr lang="en-US" dirty="0"/>
          </a:p>
          <a:p>
            <a:r>
              <a:rPr lang="en-US" dirty="0"/>
              <a:t>Louisiana</a:t>
            </a:r>
          </a:p>
          <a:p>
            <a:pPr lvl="1"/>
            <a:r>
              <a:rPr lang="en-US" sz="1800" dirty="0"/>
              <a:t>Only 14% have any </a:t>
            </a:r>
          </a:p>
          <a:p>
            <a:pPr marL="379537" lvl="1" indent="0">
              <a:buNone/>
            </a:pPr>
            <a:r>
              <a:rPr lang="en-US" sz="1800" dirty="0"/>
              <a:t>   diagnosed condition</a:t>
            </a:r>
          </a:p>
          <a:p>
            <a:pPr lvl="1"/>
            <a:r>
              <a:rPr lang="en-US" sz="1800" dirty="0"/>
              <a:t>Nationally 60%</a:t>
            </a:r>
          </a:p>
          <a:p>
            <a:pPr lvl="1"/>
            <a:r>
              <a:rPr lang="en-US" sz="1800" dirty="0"/>
              <a:t>All others &gt;36%</a:t>
            </a:r>
          </a:p>
          <a:p>
            <a:pPr marL="39042" indent="0">
              <a:buNone/>
            </a:pPr>
            <a:endParaRPr lang="en-US" dirty="0"/>
          </a:p>
          <a:p>
            <a:pPr marL="39042" indent="0">
              <a:buNone/>
            </a:pPr>
            <a:r>
              <a:rPr lang="en-US" dirty="0"/>
              <a:t>	Inconsistent EHRs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8F06F-7FC7-BF42-83B8-4A9B5F0E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Comparing All of Us and BRFSS Diabetes Estimates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93716B7-085C-760A-D7B7-BB9E09D98051}"/>
                  </a:ext>
                </a:extLst>
              </p14:cNvPr>
              <p14:cNvContentPartPr/>
              <p14:nvPr/>
            </p14:nvContentPartPr>
            <p14:xfrm>
              <a:off x="-1302020" y="402924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93716B7-085C-760A-D7B7-BB9E09D9805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320020" y="4011240"/>
                <a:ext cx="36000" cy="3600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049CAC0-DD89-DC02-7815-EFDDD213D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2786950"/>
              </p:ext>
            </p:extLst>
          </p:nvPr>
        </p:nvGraphicFramePr>
        <p:xfrm>
          <a:off x="3760289" y="1769654"/>
          <a:ext cx="5200831" cy="45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0747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The Pressure to use Big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Lots of pressure to use administrative sources instead of, or in combination with, probability surveys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Possibly cheaper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Possibly faster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But also possibly less accurate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“It’s no longer enough to conduct surveys and look in the rear-view mirror at what happened. Citizens expect near real-time information…” </a:t>
            </a:r>
          </a:p>
          <a:p>
            <a:pPr marL="720034" lvl="2" indent="0">
              <a:spcAft>
                <a:spcPts val="600"/>
              </a:spcAft>
              <a:buNone/>
            </a:pPr>
            <a:r>
              <a:rPr lang="en-US" sz="1900" dirty="0"/>
              <a:t>Chief Statistician of Canada, Anil Arora, 2022</a:t>
            </a:r>
          </a:p>
        </p:txBody>
      </p:sp>
    </p:spTree>
    <p:extLst>
      <p:ext uri="{BB962C8B-B14F-4D97-AF65-F5344CB8AC3E}">
        <p14:creationId xmlns:p14="http://schemas.microsoft.com/office/powerpoint/2010/main" val="1478936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11CFB-F864-4847-955B-E9816F01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Ideally similar patterns, but All of Us may be larger since BRFSS only relies on Diagnosis</a:t>
            </a:r>
          </a:p>
          <a:p>
            <a:endParaRPr lang="en-US" dirty="0"/>
          </a:p>
          <a:p>
            <a:r>
              <a:rPr lang="en-US" dirty="0"/>
              <a:t>New England Division</a:t>
            </a:r>
          </a:p>
          <a:p>
            <a:pPr lvl="1"/>
            <a:r>
              <a:rPr lang="en-US" sz="1800" dirty="0"/>
              <a:t>Mostly from MA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8F06F-7FC7-BF42-83B8-4A9B5F0E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Comparing All of Us and BRFSS Diabetes Estimates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5337BF2-9E9B-4FE1-B51A-D3368FF4E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657491"/>
              </p:ext>
            </p:extLst>
          </p:nvPr>
        </p:nvGraphicFramePr>
        <p:xfrm>
          <a:off x="3446780" y="1612900"/>
          <a:ext cx="5331460" cy="4719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3804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Variables Used in Weighting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18A7E0-AF50-11F0-42C1-C329BD8D658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77863" y="1558925"/>
          <a:ext cx="8596312" cy="448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13551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Sex-Education Interaction in Weighting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B2A6823-8214-00A9-E7CF-A7AAE8EFE4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518509"/>
              </p:ext>
            </p:extLst>
          </p:nvPr>
        </p:nvGraphicFramePr>
        <p:xfrm>
          <a:off x="1097280" y="1746249"/>
          <a:ext cx="7850777" cy="439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72708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116E-1D11-94F4-7114-575DA7B6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Could we do this for Other EHRs?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4E21-BE5C-792C-6A8F-5AE8D82B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423"/>
            <a:ext cx="8596668" cy="427193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IQVIA (and others) </a:t>
            </a:r>
            <a:r>
              <a:rPr lang="en-US" sz="2400" dirty="0"/>
              <a:t>have multiple millions of participants; </a:t>
            </a:r>
          </a:p>
          <a:p>
            <a:pPr lvl="1"/>
            <a:r>
              <a:rPr lang="en-US" sz="2000" dirty="0"/>
              <a:t>Race missing 13%, &lt;1% Hispanic</a:t>
            </a:r>
          </a:p>
          <a:p>
            <a:pPr lvl="1"/>
            <a:r>
              <a:rPr lang="en-US" sz="2000" dirty="0"/>
              <a:t>Probably only with health insurance</a:t>
            </a:r>
          </a:p>
          <a:p>
            <a:pPr lvl="1"/>
            <a:r>
              <a:rPr lang="en-US" sz="2000" dirty="0"/>
              <a:t>No income or education</a:t>
            </a:r>
          </a:p>
          <a:p>
            <a:r>
              <a:rPr lang="en-US" sz="2400" dirty="0"/>
              <a:t>Redo the weighting as if using IQVIA</a:t>
            </a:r>
          </a:p>
          <a:p>
            <a:pPr lvl="1"/>
            <a:r>
              <a:rPr lang="en-US" sz="2000" dirty="0"/>
              <a:t>Only weight based on age and sex</a:t>
            </a:r>
          </a:p>
        </p:txBody>
      </p:sp>
    </p:spTree>
    <p:extLst>
      <p:ext uri="{BB962C8B-B14F-4D97-AF65-F5344CB8AC3E}">
        <p14:creationId xmlns:p14="http://schemas.microsoft.com/office/powerpoint/2010/main" val="5848644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411CFB-F864-4847-955B-E9816F01E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Ideally similar patterns, but All of Us may be larger since BRFSS only relies on Diagnosis</a:t>
            </a:r>
          </a:p>
          <a:p>
            <a:endParaRPr lang="en-US" dirty="0"/>
          </a:p>
          <a:p>
            <a:r>
              <a:rPr lang="en-US" dirty="0"/>
              <a:t>Similar Issues:</a:t>
            </a:r>
          </a:p>
          <a:p>
            <a:pPr lvl="1"/>
            <a:r>
              <a:rPr lang="en-US" dirty="0"/>
              <a:t>New England Division</a:t>
            </a:r>
          </a:p>
          <a:p>
            <a:pPr lvl="1"/>
            <a:r>
              <a:rPr lang="en-US" dirty="0"/>
              <a:t>Louisiana</a:t>
            </a:r>
          </a:p>
          <a:p>
            <a:endParaRPr lang="en-US" dirty="0"/>
          </a:p>
          <a:p>
            <a:r>
              <a:rPr lang="en-US" dirty="0"/>
              <a:t>Lots of changes</a:t>
            </a:r>
          </a:p>
          <a:p>
            <a:pPr lvl="1"/>
            <a:r>
              <a:rPr lang="en-US" dirty="0"/>
              <a:t>31 of 51 &gt;1% change</a:t>
            </a:r>
          </a:p>
          <a:p>
            <a:pPr lvl="1"/>
            <a:r>
              <a:rPr lang="en-US" dirty="0"/>
              <a:t>CT by 9.8%</a:t>
            </a:r>
          </a:p>
          <a:p>
            <a:pPr lvl="1"/>
            <a:r>
              <a:rPr lang="en-US" dirty="0"/>
              <a:t>SC by 5.2%</a:t>
            </a:r>
          </a:p>
          <a:p>
            <a:endParaRPr lang="en-US" dirty="0"/>
          </a:p>
          <a:p>
            <a:r>
              <a:rPr lang="en-US" dirty="0"/>
              <a:t>Less state-to-state variation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78F06F-7FC7-BF42-83B8-4A9B5F0ED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Comparing All of Us and BRFSS Diabetes Estimates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5337BF2-9E9B-4FE1-B51A-D3368FF4E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629197"/>
              </p:ext>
            </p:extLst>
          </p:nvPr>
        </p:nvGraphicFramePr>
        <p:xfrm>
          <a:off x="3535878" y="1581244"/>
          <a:ext cx="5425241" cy="4858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67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Variables Used in Weighting (Age and Sex only)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2A7B68-BC89-D31C-0349-A4CC0EFC16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8476454"/>
              </p:ext>
            </p:extLst>
          </p:nvPr>
        </p:nvGraphicFramePr>
        <p:xfrm>
          <a:off x="1140731" y="1930399"/>
          <a:ext cx="6710045" cy="415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87058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Variables Used in Weighting (Age and Sex only)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32A7B68-BC89-D31C-0349-A4CC0EFC16ED}"/>
              </a:ext>
            </a:extLst>
          </p:cNvPr>
          <p:cNvGraphicFramePr>
            <a:graphicFrameLocks/>
          </p:cNvGraphicFramePr>
          <p:nvPr/>
        </p:nvGraphicFramePr>
        <p:xfrm>
          <a:off x="1140731" y="1930399"/>
          <a:ext cx="6710045" cy="415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D5CA00A-74F6-4D8B-38DE-EA98C39AB687}"/>
                  </a:ext>
                </a:extLst>
              </p14:cNvPr>
              <p14:cNvContentPartPr/>
              <p14:nvPr/>
            </p14:nvContentPartPr>
            <p14:xfrm>
              <a:off x="3484903" y="3758914"/>
              <a:ext cx="1015200" cy="8265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D5CA00A-74F6-4D8B-38DE-EA98C39AB68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76263" y="3750274"/>
                <a:ext cx="1032840" cy="84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8383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Importance of Variables Used in Weighting (6 marginals)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D18A7E0-AF50-11F0-42C1-C329BD8D65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814820"/>
              </p:ext>
            </p:extLst>
          </p:nvPr>
        </p:nvGraphicFramePr>
        <p:xfrm>
          <a:off x="677863" y="1750423"/>
          <a:ext cx="8596312" cy="4497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F553F65-220B-B425-BC52-F86D06644139}"/>
                  </a:ext>
                </a:extLst>
              </p14:cNvPr>
              <p14:cNvContentPartPr/>
              <p14:nvPr/>
            </p14:nvContentPartPr>
            <p14:xfrm>
              <a:off x="2868943" y="3427714"/>
              <a:ext cx="834840" cy="862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F553F65-220B-B425-BC52-F86D0664413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9943" y="3419074"/>
                <a:ext cx="85248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3949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B116E-1D11-94F4-7114-575DA7B6C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Proportion With Diabetes by Sex</a:t>
            </a:r>
            <a:endParaRPr lang="en-US" baseline="30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64E21-BE5C-792C-6A8F-5AE8D82B2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9423"/>
            <a:ext cx="8596668" cy="4271939"/>
          </a:xfrm>
        </p:spPr>
        <p:txBody>
          <a:bodyPr>
            <a:normAutofit/>
          </a:bodyPr>
          <a:lstStyle/>
          <a:p>
            <a:r>
              <a:rPr lang="en-US" sz="2400" dirty="0"/>
              <a:t>Weighting on age, insurance, race, income, and sex-by-education</a:t>
            </a:r>
          </a:p>
          <a:p>
            <a:pPr lvl="1"/>
            <a:r>
              <a:rPr lang="en-US" sz="2000" dirty="0"/>
              <a:t>Females	16.0%</a:t>
            </a:r>
          </a:p>
          <a:p>
            <a:pPr lvl="1"/>
            <a:r>
              <a:rPr lang="en-US" sz="2000" dirty="0"/>
              <a:t>Males	16.7%</a:t>
            </a:r>
          </a:p>
          <a:p>
            <a:r>
              <a:rPr lang="en-US" sz="2400" dirty="0"/>
              <a:t>Weighting on age-by-sex</a:t>
            </a:r>
          </a:p>
          <a:p>
            <a:pPr lvl="1"/>
            <a:r>
              <a:rPr lang="en-US" sz="2000" dirty="0"/>
              <a:t>Females	17.1%</a:t>
            </a:r>
          </a:p>
          <a:p>
            <a:pPr lvl="1"/>
            <a:r>
              <a:rPr lang="en-US" sz="2000" dirty="0"/>
              <a:t>Males	15.0%</a:t>
            </a:r>
          </a:p>
        </p:txBody>
      </p:sp>
    </p:spTree>
    <p:extLst>
      <p:ext uri="{BB962C8B-B14F-4D97-AF65-F5344CB8AC3E}">
        <p14:creationId xmlns:p14="http://schemas.microsoft.com/office/powerpoint/2010/main" val="1231298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AC5-A358-E5FE-2C09-51EE2B12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D61B-F9AB-EBE5-B5BE-BDDFF95E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539"/>
            <a:ext cx="8596668" cy="4663824"/>
          </a:xfrm>
        </p:spPr>
        <p:txBody>
          <a:bodyPr>
            <a:noAutofit/>
          </a:bodyPr>
          <a:lstStyle/>
          <a:p>
            <a:r>
              <a:rPr lang="en-US" sz="2400" dirty="0"/>
              <a:t>Big data provide lots of information, but the biases may swamp the reduction in sampling error</a:t>
            </a:r>
          </a:p>
          <a:p>
            <a:r>
              <a:rPr lang="en-US" sz="2400" dirty="0"/>
              <a:t>If not a probability sample, even small correlation between response propensity and the variable of interest can destroy accuracy of estimates</a:t>
            </a:r>
          </a:p>
          <a:p>
            <a:r>
              <a:rPr lang="en-US" sz="2400" dirty="0"/>
              <a:t>When using big data, important to minimize such correlation through weighting, propensity score modeling, or other methods</a:t>
            </a:r>
          </a:p>
        </p:txBody>
      </p:sp>
    </p:spTree>
    <p:extLst>
      <p:ext uri="{BB962C8B-B14F-4D97-AF65-F5344CB8AC3E}">
        <p14:creationId xmlns:p14="http://schemas.microsoft.com/office/powerpoint/2010/main" val="24098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5045"/>
            <a:ext cx="8596668" cy="4758046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Law of Large Populations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Impact of Correlation between response propensity and value being measured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Using Electronic Health Records (EHRs) for state estimates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All of Us</a:t>
            </a:r>
          </a:p>
          <a:p>
            <a:pPr lvl="1">
              <a:spcAft>
                <a:spcPts val="600"/>
              </a:spcAft>
            </a:pPr>
            <a:r>
              <a:rPr lang="en-US" sz="2200" dirty="0"/>
              <a:t>Implications for other EHR providers</a:t>
            </a:r>
          </a:p>
          <a:p>
            <a:pPr lvl="1">
              <a:spcAft>
                <a:spcPts val="600"/>
              </a:spcAft>
            </a:pPr>
            <a:endParaRPr lang="en-US" sz="22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US" sz="2200" dirty="0"/>
              <a:t>This work was largely funded under Contract # W31P4Q-18-D-0002 / W31P4Q-19-F-0584, between CDC and Georgia Tech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6344791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6AC5-A358-E5FE-2C09-51EE2B12B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Summary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5D61B-F9AB-EBE5-B5BE-BDDFF95E9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7539"/>
            <a:ext cx="8596668" cy="4663824"/>
          </a:xfrm>
        </p:spPr>
        <p:txBody>
          <a:bodyPr>
            <a:noAutofit/>
          </a:bodyPr>
          <a:lstStyle/>
          <a:p>
            <a:r>
              <a:rPr lang="en-US" sz="2400" dirty="0"/>
              <a:t>You can produce state-level estimates from EHRs</a:t>
            </a:r>
          </a:p>
          <a:p>
            <a:r>
              <a:rPr lang="en-US" sz="2400" dirty="0"/>
              <a:t>EHR data may be inconsistent from state to state, so some may be of quite poor quality</a:t>
            </a:r>
          </a:p>
          <a:p>
            <a:r>
              <a:rPr lang="en-US" sz="2400" dirty="0"/>
              <a:t>EHRs allow for additional estimates at the state level</a:t>
            </a:r>
          </a:p>
          <a:p>
            <a:r>
              <a:rPr lang="en-US" sz="2400" dirty="0"/>
              <a:t>Simplistic models (based on few socio-economic variables) can produce quite misleading estimates</a:t>
            </a:r>
          </a:p>
        </p:txBody>
      </p:sp>
    </p:spTree>
    <p:extLst>
      <p:ext uri="{BB962C8B-B14F-4D97-AF65-F5344CB8AC3E}">
        <p14:creationId xmlns:p14="http://schemas.microsoft.com/office/powerpoint/2010/main" val="408290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169"/>
            <a:ext cx="8596668" cy="4482193"/>
          </a:xfrm>
        </p:spPr>
        <p:txBody>
          <a:bodyPr>
            <a:normAutofit/>
          </a:bodyPr>
          <a:lstStyle/>
          <a:p>
            <a:r>
              <a:rPr lang="en-US" sz="2000" dirty="0"/>
              <a:t>Arora, A. (2022). Modernizing government statistics for the 21</a:t>
            </a:r>
            <a:r>
              <a:rPr lang="en-US" sz="2000" baseline="30000" dirty="0"/>
              <a:t>st</a:t>
            </a:r>
            <a:r>
              <a:rPr lang="en-US" sz="2000" dirty="0"/>
              <a:t> century. </a:t>
            </a:r>
            <a:r>
              <a:rPr lang="en-US" sz="2000" dirty="0" err="1"/>
              <a:t>Amstat</a:t>
            </a:r>
            <a:r>
              <a:rPr lang="en-US" sz="2000" dirty="0"/>
              <a:t> News July 2022.</a:t>
            </a:r>
          </a:p>
          <a:p>
            <a:r>
              <a:rPr lang="en-US" sz="2000" dirty="0"/>
              <a:t>Bradley, V.C., </a:t>
            </a:r>
            <a:r>
              <a:rPr lang="en-US" sz="2000" dirty="0" err="1"/>
              <a:t>Kuriwaki</a:t>
            </a:r>
            <a:r>
              <a:rPr lang="en-US" sz="2000" dirty="0"/>
              <a:t>, S., Isakov, M., </a:t>
            </a:r>
            <a:r>
              <a:rPr lang="en-US" sz="2000" dirty="0" err="1"/>
              <a:t>Sejdinovic</a:t>
            </a:r>
            <a:r>
              <a:rPr lang="en-US" sz="2000" dirty="0"/>
              <a:t>, D., Meng, X-L., and Flaxman, S. (2021). Unrepresentative big surveys significantly overestimated US vaccine uptake. </a:t>
            </a:r>
            <a:r>
              <a:rPr lang="en-US" sz="2000" i="1" dirty="0"/>
              <a:t>Nature</a:t>
            </a:r>
            <a:r>
              <a:rPr lang="en-US" sz="2000" dirty="0"/>
              <a:t> 600, 695-700.</a:t>
            </a:r>
          </a:p>
          <a:p>
            <a:r>
              <a:rPr lang="en-US" sz="2000" dirty="0"/>
              <a:t>Fang, M., Wang, D., Coresh, J., and Selvin, E. (2021). Trends in diabetes treatment and control in U.S. adults, 1999-2018. </a:t>
            </a:r>
            <a:r>
              <a:rPr lang="en-US" sz="2000" i="1" dirty="0"/>
              <a:t>New England Journal of Medicine</a:t>
            </a:r>
            <a:r>
              <a:rPr lang="en-US" sz="2000" dirty="0"/>
              <a:t>, 384, 2219-2228. DOI: 10.1056/NEJMsa2032271</a:t>
            </a:r>
          </a:p>
          <a:p>
            <a:r>
              <a:rPr lang="en-US" sz="2000" dirty="0"/>
              <a:t>Marker, D.A. (1999). Organization of small area estimators using a generalized linear regression framework. </a:t>
            </a:r>
            <a:r>
              <a:rPr lang="en-US" sz="2000" i="1" dirty="0"/>
              <a:t>Journal of Official Statistics</a:t>
            </a:r>
            <a:r>
              <a:rPr lang="en-US" sz="2000" dirty="0"/>
              <a:t>, 15(1), 1-24.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9722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7983"/>
            <a:ext cx="8596668" cy="4830417"/>
          </a:xfrm>
        </p:spPr>
        <p:txBody>
          <a:bodyPr>
            <a:normAutofit fontScale="70000" lnSpcReduction="20000"/>
          </a:bodyPr>
          <a:lstStyle/>
          <a:p>
            <a:r>
              <a:rPr lang="en-US" sz="3200" dirty="0"/>
              <a:t>Meng, X-L. (2018). Statistical paradises and paradoxes in big data (I): Law of large populations, big data paradox, and the 2016 US Presidential Election. </a:t>
            </a:r>
            <a:r>
              <a:rPr lang="en-US" sz="3200" i="1" dirty="0"/>
              <a:t>The Annals of Applied Statistics</a:t>
            </a:r>
            <a:r>
              <a:rPr lang="en-US" sz="3200" dirty="0"/>
              <a:t>, 12:2, 685-726. DOI: 10.1214/18-AOAS1161SF </a:t>
            </a:r>
          </a:p>
          <a:p>
            <a:r>
              <a:rPr lang="en-US" sz="3200" dirty="0"/>
              <a:t>National Center for Health Statistics (1968). </a:t>
            </a:r>
            <a:r>
              <a:rPr lang="en-US" sz="3200" dirty="0"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Synthetic state estimates of disability. P.H.S. Publication No. 1759. Washington D.C.: Government Printing Office.</a:t>
            </a:r>
            <a:endParaRPr lang="en-US" sz="3200" dirty="0"/>
          </a:p>
          <a:p>
            <a:r>
              <a:rPr lang="en-US" sz="3200" dirty="0"/>
              <a:t>Nichols, G.A., Desai, J., </a:t>
            </a:r>
            <a:r>
              <a:rPr lang="en-US" sz="3200" dirty="0" err="1"/>
              <a:t>Lafata</a:t>
            </a:r>
            <a:r>
              <a:rPr lang="en-US" sz="3200" dirty="0"/>
              <a:t>, J.E., et al. (2012). Construction of a Multisite </a:t>
            </a:r>
            <a:r>
              <a:rPr lang="en-US" sz="3200" dirty="0" err="1"/>
              <a:t>DataLink</a:t>
            </a:r>
            <a:r>
              <a:rPr lang="en-US" sz="3200" dirty="0"/>
              <a:t> Using Electronic Health Records for the Identification, Surveillance, Prevention, and Management of Diabetes Mellitus: The Supreme-DM Project. </a:t>
            </a:r>
            <a:r>
              <a:rPr lang="en-US" sz="3200" i="1" dirty="0"/>
              <a:t>Preventing Chronic Disease</a:t>
            </a:r>
            <a:r>
              <a:rPr lang="en-US" sz="3200" dirty="0"/>
              <a:t>, Vol 9.</a:t>
            </a:r>
          </a:p>
          <a:p>
            <a:pPr marL="39042" indent="0">
              <a:buNone/>
            </a:pPr>
            <a:endParaRPr lang="en-US" dirty="0"/>
          </a:p>
          <a:p>
            <a:pPr marL="39042" indent="0">
              <a:buNone/>
            </a:pPr>
            <a:r>
              <a:rPr lang="en-US" sz="3800" dirty="0"/>
              <a:t>Thank you:</a:t>
            </a:r>
          </a:p>
          <a:p>
            <a:pPr marL="39042" indent="0">
              <a:buNone/>
            </a:pPr>
            <a:r>
              <a:rPr lang="en-US" sz="3800" dirty="0"/>
              <a:t>			</a:t>
            </a:r>
            <a:r>
              <a:rPr lang="en-US" sz="380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MaryandDavidMarker@Gmail.com</a:t>
            </a:r>
            <a:r>
              <a:rPr lang="en-US" sz="3800" dirty="0">
                <a:solidFill>
                  <a:schemeClr val="accent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3994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Extra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169"/>
            <a:ext cx="8596668" cy="4482193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1419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74" y="126096"/>
            <a:ext cx="8596668" cy="1320800"/>
          </a:xfrm>
        </p:spPr>
        <p:txBody>
          <a:bodyPr/>
          <a:lstStyle/>
          <a:p>
            <a:r>
              <a:rPr lang="en-US" i="1" dirty="0">
                <a:solidFill>
                  <a:schemeClr val="accent2"/>
                </a:solidFill>
              </a:rPr>
              <a:t>Proportion with a COVID-19 Vaccine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A7541D-F7EF-F3D2-7295-85D50131E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0016"/>
            <a:ext cx="11766575" cy="584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25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Control, Out-of-Control, Indeterminant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59169"/>
            <a:ext cx="8596668" cy="4482193"/>
          </a:xfrm>
        </p:spPr>
        <p:txBody>
          <a:bodyPr>
            <a:normAutofit/>
          </a:bodyPr>
          <a:lstStyle/>
          <a:p>
            <a:r>
              <a:rPr lang="en-US" sz="2400" dirty="0"/>
              <a:t>Can we use EHRs to provide state estimates of having diabetes under glycemic control?</a:t>
            </a:r>
          </a:p>
          <a:p>
            <a:pPr lvl="1"/>
            <a:r>
              <a:rPr lang="en-US" sz="1800" dirty="0"/>
              <a:t>A1c&lt;7.0 </a:t>
            </a:r>
          </a:p>
          <a:p>
            <a:r>
              <a:rPr lang="en-US" sz="2400" dirty="0"/>
              <a:t>NHANES estimates national control at 50.5% in 2018 (Fang, et al., 2021). No subnational estimates</a:t>
            </a:r>
          </a:p>
          <a:p>
            <a:r>
              <a:rPr lang="en-US" sz="2400" dirty="0"/>
              <a:t>We can estimate from EHRs for all participants with reported lab data</a:t>
            </a:r>
          </a:p>
          <a:p>
            <a:pPr lvl="1"/>
            <a:r>
              <a:rPr lang="en-US" sz="1800" dirty="0"/>
              <a:t>For those with A1c reported since diagnosis (or other initial incidence), look at most recent A1c – either in control or uncontrolled</a:t>
            </a:r>
          </a:p>
          <a:p>
            <a:pPr lvl="1"/>
            <a:r>
              <a:rPr lang="en-US" sz="1800" dirty="0"/>
              <a:t>Others will have an indeterminant status</a:t>
            </a:r>
          </a:p>
        </p:txBody>
      </p:sp>
    </p:spTree>
    <p:extLst>
      <p:ext uri="{BB962C8B-B14F-4D97-AF65-F5344CB8AC3E}">
        <p14:creationId xmlns:p14="http://schemas.microsoft.com/office/powerpoint/2010/main" val="856493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Glycemic Control, by State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E60C9F61-EE0B-D252-7092-66A2F9063B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6897420"/>
              </p:ext>
            </p:extLst>
          </p:nvPr>
        </p:nvGraphicFramePr>
        <p:xfrm>
          <a:off x="677335" y="1319348"/>
          <a:ext cx="9289626" cy="4929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936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Collaborators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55228"/>
            <a:ext cx="8951575" cy="428931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600" dirty="0"/>
              <a:t>Rachel Kaufman and Debbie </a:t>
            </a:r>
            <a:r>
              <a:rPr lang="en-US" sz="2600" dirty="0" err="1"/>
              <a:t>Rolka</a:t>
            </a:r>
            <a:r>
              <a:rPr lang="en-US" sz="2600" dirty="0"/>
              <a:t> – CDC</a:t>
            </a:r>
          </a:p>
          <a:p>
            <a:pPr>
              <a:spcAft>
                <a:spcPts val="600"/>
              </a:spcAft>
            </a:pPr>
            <a:r>
              <a:rPr lang="en-US" sz="2600" dirty="0"/>
              <a:t>Jon Duke, Charity Hilton, Richard Boyd, and Jacob </a:t>
            </a:r>
            <a:r>
              <a:rPr lang="en-US" sz="2600" dirty="0" err="1"/>
              <a:t>Zelko</a:t>
            </a:r>
            <a:r>
              <a:rPr lang="en-US" sz="2600" dirty="0"/>
              <a:t> – Georgia Tech Research Institute</a:t>
            </a:r>
          </a:p>
          <a:p>
            <a:pPr>
              <a:spcAft>
                <a:spcPts val="600"/>
              </a:spcAft>
            </a:pPr>
            <a:endParaRPr lang="en-US" sz="2600" dirty="0"/>
          </a:p>
          <a:p>
            <a:pPr>
              <a:spcAft>
                <a:spcPts val="600"/>
              </a:spcAft>
            </a:pPr>
            <a:r>
              <a:rPr lang="en-US" sz="2600" dirty="0"/>
              <a:t>Will appear in the Journal of Survey Statistics and Methodology 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9785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Electronic Health Records (EHRs)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5021"/>
            <a:ext cx="8596668" cy="4981903"/>
          </a:xfrm>
        </p:spPr>
        <p:txBody>
          <a:bodyPr>
            <a:normAutofit fontScale="32500" lnSpcReduction="20000"/>
          </a:bodyPr>
          <a:lstStyle/>
          <a:p>
            <a:pPr>
              <a:spcAft>
                <a:spcPts val="600"/>
              </a:spcAft>
            </a:pPr>
            <a:r>
              <a:rPr lang="en-US" sz="7200" dirty="0"/>
              <a:t>Millions of health measurements on hundreds of thousands of participants </a:t>
            </a:r>
          </a:p>
          <a:p>
            <a:pPr marL="379537" lvl="1" indent="0">
              <a:buNone/>
            </a:pPr>
            <a:r>
              <a:rPr lang="en-US" sz="6400" dirty="0"/>
              <a:t>Not nationally-representative, or even state-representative</a:t>
            </a:r>
          </a:p>
          <a:p>
            <a:pPr marL="39042" indent="0">
              <a:buNone/>
            </a:pPr>
            <a:r>
              <a:rPr lang="en-US" sz="6400" dirty="0"/>
              <a:t>	What are the implications?</a:t>
            </a:r>
          </a:p>
          <a:p>
            <a:endParaRPr lang="en-US" sz="4900" dirty="0"/>
          </a:p>
          <a:p>
            <a:r>
              <a:rPr lang="en-US" sz="7200" dirty="0"/>
              <a:t>We know a 5% random sample is better than a 5% non-random sample. Wu (US Census Bureau) asks:</a:t>
            </a:r>
          </a:p>
          <a:p>
            <a:r>
              <a:rPr lang="en-US" sz="7200" dirty="0"/>
              <a:t>But is it better than an 80% non-random sample?</a:t>
            </a:r>
          </a:p>
          <a:p>
            <a:pPr lvl="1"/>
            <a:r>
              <a:rPr lang="en-US" sz="6200" dirty="0"/>
              <a:t>A 90% non-random sample?</a:t>
            </a:r>
          </a:p>
          <a:p>
            <a:pPr lvl="1"/>
            <a:r>
              <a:rPr lang="en-US" sz="6200" dirty="0"/>
              <a:t>A 95% non-random sample?</a:t>
            </a:r>
          </a:p>
          <a:p>
            <a:pPr lvl="1"/>
            <a:r>
              <a:rPr lang="en-US" sz="6200" dirty="0"/>
              <a:t>A 99% non-random sample?</a:t>
            </a:r>
          </a:p>
        </p:txBody>
      </p:sp>
    </p:spTree>
    <p:extLst>
      <p:ext uri="{BB962C8B-B14F-4D97-AF65-F5344CB8AC3E}">
        <p14:creationId xmlns:p14="http://schemas.microsoft.com/office/powerpoint/2010/main" val="15753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Law of Large Populations (Xiao-Li Meng, 2018)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354"/>
            <a:ext cx="8596668" cy="4721570"/>
          </a:xfrm>
        </p:spPr>
        <p:txBody>
          <a:bodyPr>
            <a:normAutofit fontScale="47500" lnSpcReduction="20000"/>
          </a:bodyPr>
          <a:lstStyle/>
          <a:p>
            <a:endParaRPr lang="en-US" sz="4900" dirty="0"/>
          </a:p>
          <a:p>
            <a:r>
              <a:rPr lang="en-US" sz="7200" dirty="0"/>
              <a:t>Accuracy (MSE) of a sample mean is a product of 3 factors</a:t>
            </a:r>
          </a:p>
          <a:p>
            <a:endParaRPr lang="en-US" sz="3800" dirty="0"/>
          </a:p>
          <a:p>
            <a:r>
              <a:rPr lang="en-US" sz="7200" dirty="0"/>
              <a:t>Data Quality: 	 </a:t>
            </a:r>
            <a:r>
              <a:rPr lang="el-GR" sz="7200" i="1" dirty="0"/>
              <a:t>ρ</a:t>
            </a:r>
            <a:r>
              <a:rPr lang="en-US" sz="7200" i="1" baseline="-25000" dirty="0"/>
              <a:t>R,G</a:t>
            </a:r>
            <a:r>
              <a:rPr lang="en-US" sz="7200" i="1" dirty="0"/>
              <a:t> = </a:t>
            </a:r>
            <a:r>
              <a:rPr lang="en-US" sz="7200" i="1" dirty="0" err="1"/>
              <a:t>Corr</a:t>
            </a:r>
            <a:r>
              <a:rPr lang="en-US" sz="7200" i="1" dirty="0"/>
              <a:t> (R,G)</a:t>
            </a:r>
          </a:p>
          <a:p>
            <a:pPr lvl="2"/>
            <a:r>
              <a:rPr lang="en-US" sz="6800" i="1" dirty="0"/>
              <a:t>R is the response propensity</a:t>
            </a:r>
          </a:p>
          <a:p>
            <a:pPr lvl="2"/>
            <a:r>
              <a:rPr lang="en-US" sz="6800" i="1" dirty="0"/>
              <a:t>G is the variable being measured</a:t>
            </a:r>
            <a:endParaRPr lang="en-US" sz="7000" dirty="0"/>
          </a:p>
          <a:p>
            <a:r>
              <a:rPr lang="en-US" sz="7200" dirty="0"/>
              <a:t>Data Quantity:(1-</a:t>
            </a:r>
            <a:r>
              <a:rPr lang="en-US" sz="7200" i="1" dirty="0"/>
              <a:t>f</a:t>
            </a:r>
            <a:r>
              <a:rPr lang="en-US" sz="7200" dirty="0"/>
              <a:t>)/</a:t>
            </a:r>
            <a:r>
              <a:rPr lang="en-US" sz="7200" i="1" dirty="0"/>
              <a:t>f</a:t>
            </a:r>
            <a:r>
              <a:rPr lang="en-US" sz="7200" dirty="0"/>
              <a:t> = (</a:t>
            </a:r>
            <a:r>
              <a:rPr lang="en-US" sz="7200" i="1" dirty="0"/>
              <a:t>N</a:t>
            </a:r>
            <a:r>
              <a:rPr lang="en-US" sz="7200" dirty="0"/>
              <a:t>-</a:t>
            </a:r>
            <a:r>
              <a:rPr lang="en-US" sz="7200" i="1" dirty="0"/>
              <a:t>n</a:t>
            </a:r>
            <a:r>
              <a:rPr lang="en-US" sz="7200" dirty="0"/>
              <a:t>)/</a:t>
            </a:r>
            <a:r>
              <a:rPr lang="en-US" sz="7200" i="1" dirty="0"/>
              <a:t>n</a:t>
            </a:r>
          </a:p>
          <a:p>
            <a:r>
              <a:rPr lang="en-US" sz="7200" dirty="0"/>
              <a:t>Problem Difficulty: </a:t>
            </a:r>
            <a:r>
              <a:rPr lang="el-GR" sz="7200" i="1" dirty="0"/>
              <a:t>σ</a:t>
            </a:r>
            <a:r>
              <a:rPr lang="en-US" sz="7200" i="1" baseline="-25000" dirty="0"/>
              <a:t>G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920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Law of Large Populations -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354"/>
            <a:ext cx="8596668" cy="4721570"/>
          </a:xfrm>
        </p:spPr>
        <p:txBody>
          <a:bodyPr>
            <a:normAutofit fontScale="62500" lnSpcReduction="20000"/>
          </a:bodyPr>
          <a:lstStyle/>
          <a:p>
            <a:endParaRPr lang="en-US" sz="4900" dirty="0"/>
          </a:p>
          <a:p>
            <a:r>
              <a:rPr lang="en-US" sz="7200" dirty="0"/>
              <a:t>Problem Difficulty: </a:t>
            </a:r>
            <a:r>
              <a:rPr lang="el-GR" sz="7200" i="1" dirty="0"/>
              <a:t>σ</a:t>
            </a:r>
            <a:r>
              <a:rPr lang="en-US" sz="7200" i="1" baseline="-25000" dirty="0"/>
              <a:t>G</a:t>
            </a:r>
          </a:p>
          <a:p>
            <a:pPr lvl="1"/>
            <a:r>
              <a:rPr lang="en-US" sz="4400" dirty="0"/>
              <a:t>The more variable the data, the less accurate</a:t>
            </a:r>
          </a:p>
          <a:p>
            <a:r>
              <a:rPr lang="en-US" sz="7200" dirty="0"/>
              <a:t>Data Quantity: </a:t>
            </a:r>
          </a:p>
          <a:p>
            <a:pPr lvl="1"/>
            <a:r>
              <a:rPr lang="en-US" sz="4500" dirty="0"/>
              <a:t>(</a:t>
            </a:r>
            <a:r>
              <a:rPr lang="en-US" sz="4500" i="1" dirty="0"/>
              <a:t>N</a:t>
            </a:r>
            <a:r>
              <a:rPr lang="en-US" sz="4500" dirty="0"/>
              <a:t>-</a:t>
            </a:r>
            <a:r>
              <a:rPr lang="en-US" sz="4500" i="1" dirty="0"/>
              <a:t>n</a:t>
            </a:r>
            <a:r>
              <a:rPr lang="en-US" sz="4500" dirty="0"/>
              <a:t>)/</a:t>
            </a:r>
            <a:r>
              <a:rPr lang="en-US" sz="4500" i="1" dirty="0"/>
              <a:t>n ≠ (N-n)/N &lt;1</a:t>
            </a:r>
          </a:p>
          <a:p>
            <a:pPr lvl="1"/>
            <a:r>
              <a:rPr lang="en-US" sz="4500" i="1" dirty="0"/>
              <a:t>If n=10%N, then (N-n)/n = 9</a:t>
            </a:r>
          </a:p>
          <a:p>
            <a:r>
              <a:rPr lang="en-US" sz="7200" dirty="0"/>
              <a:t>Data Quality: 	 </a:t>
            </a:r>
          </a:p>
          <a:p>
            <a:pPr lvl="1"/>
            <a:r>
              <a:rPr lang="el-GR" sz="4300" i="1" dirty="0"/>
              <a:t>ρ</a:t>
            </a:r>
            <a:r>
              <a:rPr lang="en-US" sz="4300" i="1" baseline="-25000" dirty="0"/>
              <a:t>R,G</a:t>
            </a:r>
            <a:r>
              <a:rPr lang="en-US" sz="4300" i="1" dirty="0"/>
              <a:t> </a:t>
            </a:r>
            <a:r>
              <a:rPr lang="en-US" sz="3600" i="1" dirty="0"/>
              <a:t>∝ N</a:t>
            </a:r>
            <a:r>
              <a:rPr lang="en-US" sz="3600" i="1" baseline="30000" dirty="0"/>
              <a:t>-1</a:t>
            </a:r>
            <a:r>
              <a:rPr lang="en-US" sz="3600" dirty="0"/>
              <a:t> for probability samples only</a:t>
            </a:r>
          </a:p>
          <a:p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09215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Law of Large Populations – Data 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05354"/>
            <a:ext cx="8596668" cy="472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4300" i="1" dirty="0"/>
              <a:t>ρ</a:t>
            </a:r>
            <a:r>
              <a:rPr lang="en-US" sz="4300" i="1" baseline="-25000" dirty="0"/>
              <a:t>R,G</a:t>
            </a:r>
            <a:r>
              <a:rPr lang="en-US" sz="4300" i="1" dirty="0"/>
              <a:t> </a:t>
            </a:r>
            <a:r>
              <a:rPr lang="en-US" sz="3600" i="1" dirty="0"/>
              <a:t>= 0.05 and f = 0.5</a:t>
            </a:r>
          </a:p>
          <a:p>
            <a:pPr lvl="1"/>
            <a:r>
              <a:rPr lang="en-US" sz="3400" i="1" dirty="0" err="1"/>
              <a:t>n</a:t>
            </a:r>
            <a:r>
              <a:rPr lang="en-US" sz="3400" i="1" baseline="-25000" dirty="0" err="1"/>
              <a:t>eff</a:t>
            </a:r>
            <a:r>
              <a:rPr lang="en-US" sz="3400" i="1" dirty="0"/>
              <a:t> = 400</a:t>
            </a:r>
          </a:p>
          <a:p>
            <a:pPr lvl="1"/>
            <a:r>
              <a:rPr lang="en-US" sz="3400" i="1" dirty="0"/>
              <a:t>So Big Data with 130,000,000 American adults only as accurate as </a:t>
            </a:r>
            <a:r>
              <a:rPr lang="en-US" sz="3400" i="1" dirty="0" err="1"/>
              <a:t>srs</a:t>
            </a:r>
            <a:r>
              <a:rPr lang="en-US" sz="3400" i="1" dirty="0"/>
              <a:t> of 400!</a:t>
            </a:r>
          </a:p>
          <a:p>
            <a:r>
              <a:rPr lang="el-GR" sz="4300" i="1" dirty="0"/>
              <a:t>ρ</a:t>
            </a:r>
            <a:r>
              <a:rPr lang="en-US" sz="4300" i="1" baseline="-25000" dirty="0"/>
              <a:t>R,G</a:t>
            </a:r>
            <a:r>
              <a:rPr lang="en-US" sz="4300" i="1" dirty="0"/>
              <a:t> </a:t>
            </a:r>
            <a:r>
              <a:rPr lang="en-US" sz="3600" i="1" dirty="0"/>
              <a:t>= 0.04 and f = 0.5 =&gt;   </a:t>
            </a:r>
            <a:r>
              <a:rPr lang="en-US" sz="3600" i="1" dirty="0" err="1"/>
              <a:t>n</a:t>
            </a:r>
            <a:r>
              <a:rPr lang="en-US" sz="3600" i="1" baseline="-25000" dirty="0" err="1"/>
              <a:t>eff</a:t>
            </a:r>
            <a:r>
              <a:rPr lang="en-US" sz="3600" i="1" dirty="0"/>
              <a:t> = 625</a:t>
            </a:r>
            <a:endParaRPr lang="en-US" sz="3600" dirty="0"/>
          </a:p>
          <a:p>
            <a:r>
              <a:rPr lang="el-GR" sz="4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ρ</a:t>
            </a:r>
            <a:r>
              <a:rPr lang="en-US" sz="4300" i="1" baseline="-25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R,G</a:t>
            </a:r>
            <a:r>
              <a:rPr lang="en-US" sz="43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= 0.05 and f = 0.8 (210,000,000)     			=&gt; </a:t>
            </a:r>
            <a:r>
              <a:rPr lang="en-US" sz="3600" i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n</a:t>
            </a:r>
            <a:r>
              <a:rPr lang="en-US" sz="3600" i="1" baseline="-250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eff</a:t>
            </a:r>
            <a:r>
              <a:rPr lang="en-US" sz="36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= 1,600</a:t>
            </a:r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81523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A703-18C9-9845-9320-544FBFE6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97408"/>
            <a:ext cx="9551754" cy="1320800"/>
          </a:xfrm>
        </p:spPr>
        <p:txBody>
          <a:bodyPr>
            <a:normAutofit/>
          </a:bodyPr>
          <a:lstStyle/>
          <a:p>
            <a:r>
              <a:rPr lang="en-US" sz="3200" i="1" dirty="0">
                <a:solidFill>
                  <a:schemeClr val="accent2"/>
                </a:solidFill>
              </a:rPr>
              <a:t>Proportion with a COVID-19 Vaccine (Bradley et al., 2021)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78CB6-2A07-A04E-BDD6-DDA87FB2F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2768"/>
            <a:ext cx="8596668" cy="49541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3 Web-based sources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Facebook  		n=250,000</a:t>
            </a:r>
          </a:p>
          <a:p>
            <a:pPr marL="0" indent="0">
              <a:buNone/>
            </a:pPr>
            <a:r>
              <a:rPr lang="en-US" sz="2400" dirty="0"/>
              <a:t>	Census Pulse  	n= 75,000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Axios</a:t>
            </a:r>
            <a:r>
              <a:rPr lang="en-US" sz="2400" dirty="0"/>
              <a:t>-Ipsos  		n=   1,000</a:t>
            </a:r>
          </a:p>
          <a:p>
            <a:pPr marL="0" indent="0">
              <a:buNone/>
            </a:pPr>
            <a:r>
              <a:rPr lang="en-US" sz="2800" dirty="0"/>
              <a:t>Facebook less intensive recruitment</a:t>
            </a:r>
          </a:p>
          <a:p>
            <a:pPr marL="0" indent="0">
              <a:buNone/>
            </a:pPr>
            <a:r>
              <a:rPr lang="en-US" sz="2800" dirty="0"/>
              <a:t>Weighting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r>
              <a:rPr lang="en-US" sz="2400" dirty="0"/>
              <a:t>All use age and gender</a:t>
            </a:r>
          </a:p>
          <a:p>
            <a:pPr marL="0" indent="0">
              <a:buNone/>
            </a:pPr>
            <a:r>
              <a:rPr lang="en-US" sz="2400" dirty="0"/>
              <a:t>	Census and </a:t>
            </a:r>
            <a:r>
              <a:rPr lang="en-US" sz="2400" dirty="0" err="1"/>
              <a:t>Axios</a:t>
            </a:r>
            <a:r>
              <a:rPr lang="en-US" sz="2400" dirty="0"/>
              <a:t> also use race and education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Axios</a:t>
            </a:r>
            <a:r>
              <a:rPr lang="en-US" sz="2400" dirty="0"/>
              <a:t> also uses political affiliation and urban/rural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7200" i="1" dirty="0"/>
          </a:p>
        </p:txBody>
      </p:sp>
    </p:spTree>
    <p:extLst>
      <p:ext uri="{BB962C8B-B14F-4D97-AF65-F5344CB8AC3E}">
        <p14:creationId xmlns:p14="http://schemas.microsoft.com/office/powerpoint/2010/main" val="274922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vid" id="{7063D467-F391-7644-966A-43D644C82E88}" vid="{E1482B71-2978-5741-BF9D-5E2226D5E8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9FFBD129B4424F90691339E55B5A7E" ma:contentTypeVersion="20" ma:contentTypeDescription="Create a new document." ma:contentTypeScope="" ma:versionID="b29d7386760d3ed5692d77b26a8bcca5">
  <xsd:schema xmlns:xsd="http://www.w3.org/2001/XMLSchema" xmlns:xs="http://www.w3.org/2001/XMLSchema" xmlns:p="http://schemas.microsoft.com/office/2006/metadata/properties" xmlns:ns1="http://schemas.microsoft.com/sharepoint/v3" xmlns:ns2="a09baf1e-45c8-4993-a8ef-9209070ee381" xmlns:ns3="440d2437-d853-4db3-bdda-a2b2af628fb2" targetNamespace="http://schemas.microsoft.com/office/2006/metadata/properties" ma:root="true" ma:fieldsID="1d0d142bd0a56e87ada0895bdc35cecf" ns1:_="" ns2:_="" ns3:_="">
    <xsd:import namespace="http://schemas.microsoft.com/sharepoint/v3"/>
    <xsd:import namespace="a09baf1e-45c8-4993-a8ef-9209070ee381"/>
    <xsd:import namespace="440d2437-d853-4db3-bdda-a2b2af628f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baf1e-45c8-4993-a8ef-9209070ee38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309525f-9825-49e9-9d9c-1d74682eb4ab}" ma:internalName="TaxCatchAll" ma:showField="CatchAllData" ma:web="a09baf1e-45c8-4993-a8ef-9209070ee3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0d2437-d853-4db3-bdda-a2b2af628f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b4420a8-2ab6-4cc0-9a2f-4ec41633a6c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46D1B7-F509-4060-ACE0-847E36B76C87}"/>
</file>

<file path=customXml/itemProps2.xml><?xml version="1.0" encoding="utf-8"?>
<ds:datastoreItem xmlns:ds="http://schemas.openxmlformats.org/officeDocument/2006/customXml" ds:itemID="{80B0D277-2541-4C56-AA0B-C091D782E192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9179</TotalTime>
  <Words>2534</Words>
  <Application>Microsoft Macintosh PowerPoint</Application>
  <PresentationFormat>Widescreen</PresentationFormat>
  <Paragraphs>326</Paragraphs>
  <Slides>36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Trebuchet MS</vt:lpstr>
      <vt:lpstr>Wingdings 3</vt:lpstr>
      <vt:lpstr>Facet</vt:lpstr>
      <vt:lpstr>     Real World Data (Including Electronic Health Records) Versus Probability Surveys for Estimating Health Conditions at the State Level       Joint Statistical Meetings Portland, Oregon August 7, 2024 </vt:lpstr>
      <vt:lpstr>The Pressure to use Big Data</vt:lpstr>
      <vt:lpstr>Outline</vt:lpstr>
      <vt:lpstr>Collaborators</vt:lpstr>
      <vt:lpstr>Electronic Health Records (EHRs)</vt:lpstr>
      <vt:lpstr>Law of Large Populations (Xiao-Li Meng, 2018)</vt:lpstr>
      <vt:lpstr>Law of Large Populations - Implications</vt:lpstr>
      <vt:lpstr>Law of Large Populations – Data Quality</vt:lpstr>
      <vt:lpstr>Proportion with a COVID-19 Vaccine (Bradley et al., 2021)</vt:lpstr>
      <vt:lpstr>Proportion with a COVID-19 Vaccine</vt:lpstr>
      <vt:lpstr>Effective Sample Size for COVID Estimates</vt:lpstr>
      <vt:lpstr>Remember the Differences in Weighting</vt:lpstr>
      <vt:lpstr>Can we get Data Quality ρR,G near 0?</vt:lpstr>
      <vt:lpstr>EHR Data Sources</vt:lpstr>
      <vt:lpstr>All of Us        </vt:lpstr>
      <vt:lpstr>Weighting All of Us to Reduce Bias</vt:lpstr>
      <vt:lpstr>All of Us Diabetes Estimates</vt:lpstr>
      <vt:lpstr>Comparing All of Us and BRFSS Diabetes Estimates</vt:lpstr>
      <vt:lpstr>Comparing All of Us and BRFSS Diabetes Estimates</vt:lpstr>
      <vt:lpstr>Comparing All of Us and BRFSS Diabetes Estimates</vt:lpstr>
      <vt:lpstr>Importance of Variables Used in Weighting</vt:lpstr>
      <vt:lpstr>Importance of Sex-Education Interaction in Weighting</vt:lpstr>
      <vt:lpstr>Could we do this for Other EHRs?</vt:lpstr>
      <vt:lpstr>Comparing All of Us and BRFSS Diabetes Estimates</vt:lpstr>
      <vt:lpstr>Importance of Variables Used in Weighting (Age and Sex only)</vt:lpstr>
      <vt:lpstr>Importance of Variables Used in Weighting (Age and Sex only)</vt:lpstr>
      <vt:lpstr>Importance of Variables Used in Weighting (6 marginals)</vt:lpstr>
      <vt:lpstr>Proportion With Diabetes by Sex</vt:lpstr>
      <vt:lpstr>Summary</vt:lpstr>
      <vt:lpstr>Summary (cont.)</vt:lpstr>
      <vt:lpstr>References</vt:lpstr>
      <vt:lpstr>References</vt:lpstr>
      <vt:lpstr>Extra Slides</vt:lpstr>
      <vt:lpstr>Proportion with a COVID-19 Vaccine</vt:lpstr>
      <vt:lpstr>Control, Out-of-Control, Indeterminant</vt:lpstr>
      <vt:lpstr>Glycemic Control, by State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we reduce/measure potential bias in big data enough to use to produce official statistics?” </dc:title>
  <dc:creator>David Marker</dc:creator>
  <cp:lastModifiedBy>David Marker</cp:lastModifiedBy>
  <cp:revision>64</cp:revision>
  <dcterms:created xsi:type="dcterms:W3CDTF">2022-07-28T15:37:44Z</dcterms:created>
  <dcterms:modified xsi:type="dcterms:W3CDTF">2024-07-27T18:28:24Z</dcterms:modified>
</cp:coreProperties>
</file>